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8"/>
  </p:notesMasterIdLst>
  <p:handoutMasterIdLst>
    <p:handoutMasterId r:id="rId19"/>
  </p:handoutMasterIdLst>
  <p:sldIdLst>
    <p:sldId id="256" r:id="rId2"/>
    <p:sldId id="257" r:id="rId3"/>
    <p:sldId id="272" r:id="rId4"/>
    <p:sldId id="274" r:id="rId5"/>
    <p:sldId id="258" r:id="rId6"/>
    <p:sldId id="261" r:id="rId7"/>
    <p:sldId id="260" r:id="rId8"/>
    <p:sldId id="278" r:id="rId9"/>
    <p:sldId id="277" r:id="rId10"/>
    <p:sldId id="276" r:id="rId11"/>
    <p:sldId id="269" r:id="rId12"/>
    <p:sldId id="275" r:id="rId13"/>
    <p:sldId id="263" r:id="rId14"/>
    <p:sldId id="267" r:id="rId15"/>
    <p:sldId id="279" r:id="rId16"/>
    <p:sldId id="268" r:id="rId1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09" autoAdjust="0"/>
    <p:restoredTop sz="94629" autoAdjust="0"/>
  </p:normalViewPr>
  <p:slideViewPr>
    <p:cSldViewPr>
      <p:cViewPr>
        <p:scale>
          <a:sx n="100" d="100"/>
          <a:sy n="100" d="100"/>
        </p:scale>
        <p:origin x="-194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A6AD9CAE-6064-4D40-BD9F-8C661FD56123}" type="datetimeFigureOut">
              <a:rPr lang="en-US" smtClean="0"/>
              <a:t>9/8/2014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69DA44EF-02A4-482E-A332-AD1EA4AAD863}" type="slidenum">
              <a:rPr lang="en-US" smtClean="0"/>
              <a:t>‹#›</a:t>
            </a:fld>
            <a:endParaRPr lang="en-US"/>
          </a:p>
        </p:txBody>
      </p:sp>
    </p:spTree>
    <p:extLst>
      <p:ext uri="{BB962C8B-B14F-4D97-AF65-F5344CB8AC3E}">
        <p14:creationId xmlns:p14="http://schemas.microsoft.com/office/powerpoint/2010/main" val="39970236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ru-RU"/>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306DF2BC-2190-443C-94A0-52D6812D73AD}" type="datetimeFigureOut">
              <a:rPr lang="ru-RU" smtClean="0"/>
              <a:t>08.09.2014</a:t>
            </a:fld>
            <a:endParaRPr lang="ru-RU"/>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ru-RU"/>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ru-RU"/>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90DA858-21A9-435E-BC46-640904635634}" type="slidenum">
              <a:rPr lang="ru-RU" smtClean="0"/>
              <a:t>‹#›</a:t>
            </a:fld>
            <a:endParaRPr lang="ru-RU"/>
          </a:p>
        </p:txBody>
      </p:sp>
    </p:spTree>
    <p:extLst>
      <p:ext uri="{BB962C8B-B14F-4D97-AF65-F5344CB8AC3E}">
        <p14:creationId xmlns:p14="http://schemas.microsoft.com/office/powerpoint/2010/main" val="66346556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F90DA858-21A9-435E-BC46-640904635634}" type="slidenum">
              <a:rPr lang="ru-RU" smtClean="0"/>
              <a:t>1</a:t>
            </a:fld>
            <a:endParaRPr lang="ru-RU"/>
          </a:p>
        </p:txBody>
      </p:sp>
      <p:sp>
        <p:nvSpPr>
          <p:cNvPr id="5" name="Date Placeholder 4"/>
          <p:cNvSpPr>
            <a:spLocks noGrp="1"/>
          </p:cNvSpPr>
          <p:nvPr>
            <p:ph type="dt" idx="11"/>
          </p:nvPr>
        </p:nvSpPr>
        <p:spPr/>
        <p:txBody>
          <a:bodyPr/>
          <a:lstStyle/>
          <a:p>
            <a:fld id="{FD196987-1642-4738-9C33-E36BBFF30F7F}" type="datetime1">
              <a:rPr lang="ru-RU" smtClean="0"/>
              <a:t>08.09.2014</a:t>
            </a:fld>
            <a:endParaRPr lang="ru-RU"/>
          </a:p>
        </p:txBody>
      </p:sp>
    </p:spTree>
    <p:extLst>
      <p:ext uri="{BB962C8B-B14F-4D97-AF65-F5344CB8AC3E}">
        <p14:creationId xmlns:p14="http://schemas.microsoft.com/office/powerpoint/2010/main" val="336799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DA858-21A9-435E-BC46-640904635634}" type="slidenum">
              <a:rPr lang="ru-RU" smtClean="0"/>
              <a:t>2</a:t>
            </a:fld>
            <a:endParaRPr lang="ru-RU"/>
          </a:p>
        </p:txBody>
      </p:sp>
      <p:sp>
        <p:nvSpPr>
          <p:cNvPr id="5" name="Date Placeholder 4"/>
          <p:cNvSpPr>
            <a:spLocks noGrp="1"/>
          </p:cNvSpPr>
          <p:nvPr>
            <p:ph type="dt" idx="11"/>
          </p:nvPr>
        </p:nvSpPr>
        <p:spPr/>
        <p:txBody>
          <a:bodyPr/>
          <a:lstStyle/>
          <a:p>
            <a:fld id="{CF3EBB68-4F66-4F97-8C2F-069CD1B10EE5}" type="datetime1">
              <a:rPr lang="ru-RU" smtClean="0"/>
              <a:t>08.09.2014</a:t>
            </a:fld>
            <a:endParaRPr lang="ru-RU"/>
          </a:p>
        </p:txBody>
      </p:sp>
    </p:spTree>
    <p:extLst>
      <p:ext uri="{BB962C8B-B14F-4D97-AF65-F5344CB8AC3E}">
        <p14:creationId xmlns:p14="http://schemas.microsoft.com/office/powerpoint/2010/main" val="23118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B1E225-6904-4E1D-A8A7-5B400C60FF9C}" type="datetime1">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114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1BFA1-E6D8-49BF-B5DD-653C1462A25F}" type="datetime1">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99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FDE38-2ACD-452E-AC5D-0788A97C9492}" type="datetime1">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1801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C62F3-5BDB-4015-8867-5825B48EEB44}" type="datetime1">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586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4F160-6ED2-4119-A753-E5DC0A7C603F}" type="datetime1">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412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18DAD-55BD-4C8A-A1C4-F973D7C9BE9A}" type="datetime1">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545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ECA60-D494-4011-867B-4D99A1C81D6C}" type="datetime1">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247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E9C5F1-7A83-47FB-B538-74075D7EA09C}" type="datetime1">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079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4E758-95B8-45C7-83C1-F491F50BB89F}" type="datetime1">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138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949B6-EF27-49EC-80CF-125DDC752001}" type="datetime1">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162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B4A82-D4B2-40CB-A36A-98EB2490D469}" type="datetime1">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911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E1E52-4B1A-4076-8FE1-7E5AC56D952B}" type="datetime1">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33979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vgevorgyan@aua.am" TargetMode="External"/><Relationship Id="rId2" Type="http://schemas.openxmlformats.org/officeDocument/2006/relationships/hyperlink" Target="http://www.tcpa.aua.am/" TargetMode="External"/><Relationship Id="rId1" Type="http://schemas.openxmlformats.org/officeDocument/2006/relationships/slideLayout" Target="../slideLayouts/slideLayout2.xml"/><Relationship Id="rId6" Type="http://schemas.openxmlformats.org/officeDocument/2006/relationships/hyperlink" Target="http://tcpa.aua.am/what-we-do/" TargetMode="External"/><Relationship Id="rId5" Type="http://schemas.openxmlformats.org/officeDocument/2006/relationships/image" Target="../media/image1.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placesbook.org/armenia" TargetMode="Externa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itness.theguardia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400" y="1676400"/>
            <a:ext cx="7327900" cy="2133600"/>
          </a:xfrm>
        </p:spPr>
        <p:txBody>
          <a:bodyPr>
            <a:normAutofit/>
          </a:bodyPr>
          <a:lstStyle/>
          <a:p>
            <a:r>
              <a:rPr lang="en-US" sz="4000" dirty="0" smtClean="0"/>
              <a:t>Motivations to volunteer: </a:t>
            </a:r>
            <a:br>
              <a:rPr lang="en-US" sz="4000" dirty="0" smtClean="0"/>
            </a:br>
            <a:r>
              <a:rPr lang="en-US" sz="4000" dirty="0" smtClean="0"/>
              <a:t>The case of </a:t>
            </a:r>
            <a:r>
              <a:rPr lang="en-US" sz="4000" dirty="0" smtClean="0">
                <a:latin typeface="+mn-lt"/>
              </a:rPr>
              <a:t>Armenia</a:t>
            </a:r>
            <a:endParaRPr lang="en-US" sz="4000" dirty="0">
              <a:latin typeface="+mn-lt"/>
            </a:endParaRPr>
          </a:p>
        </p:txBody>
      </p:sp>
      <p:sp>
        <p:nvSpPr>
          <p:cNvPr id="4" name="Rectangle 3"/>
          <p:cNvSpPr/>
          <p:nvPr/>
        </p:nvSpPr>
        <p:spPr>
          <a:xfrm>
            <a:off x="812800" y="5105400"/>
            <a:ext cx="7493000" cy="1200329"/>
          </a:xfrm>
          <a:prstGeom prst="rect">
            <a:avLst/>
          </a:prstGeom>
        </p:spPr>
        <p:txBody>
          <a:bodyPr wrap="square">
            <a:spAutoFit/>
          </a:bodyPr>
          <a:lstStyle/>
          <a:p>
            <a:pPr algn="ctr"/>
            <a:endParaRPr lang="ru-RU" dirty="0">
              <a:latin typeface="+mj-lt"/>
              <a:cs typeface="Times New Roman" pitchFamily="18" charset="0"/>
            </a:endParaRPr>
          </a:p>
          <a:p>
            <a:pPr algn="ctr"/>
            <a:r>
              <a:rPr lang="en-US" dirty="0" smtClean="0">
                <a:latin typeface="+mj-lt"/>
                <a:cs typeface="Times New Roman" pitchFamily="18" charset="0"/>
              </a:rPr>
              <a:t>20th Annual Voluntary Sector </a:t>
            </a:r>
            <a:r>
              <a:rPr lang="en-US" dirty="0">
                <a:latin typeface="+mj-lt"/>
                <a:cs typeface="Times New Roman" pitchFamily="18" charset="0"/>
              </a:rPr>
              <a:t>and Volunteering Research </a:t>
            </a:r>
            <a:r>
              <a:rPr lang="en-US" dirty="0" smtClean="0">
                <a:latin typeface="+mj-lt"/>
                <a:cs typeface="Times New Roman" pitchFamily="18" charset="0"/>
              </a:rPr>
              <a:t>Conference</a:t>
            </a:r>
          </a:p>
          <a:p>
            <a:pPr algn="ctr"/>
            <a:r>
              <a:rPr lang="en-US" dirty="0">
                <a:latin typeface="+mj-lt"/>
                <a:cs typeface="Times New Roman" pitchFamily="18" charset="0"/>
              </a:rPr>
              <a:t>September 10-11, </a:t>
            </a:r>
            <a:r>
              <a:rPr lang="en-US" dirty="0" smtClean="0">
                <a:latin typeface="+mj-lt"/>
                <a:cs typeface="Times New Roman" pitchFamily="18" charset="0"/>
              </a:rPr>
              <a:t>2014</a:t>
            </a:r>
          </a:p>
          <a:p>
            <a:pPr algn="ctr"/>
            <a:r>
              <a:rPr lang="en-US" dirty="0" smtClean="0">
                <a:latin typeface="+mj-lt"/>
                <a:cs typeface="Times New Roman" pitchFamily="18" charset="0"/>
              </a:rPr>
              <a:t> </a:t>
            </a:r>
            <a:r>
              <a:rPr lang="en-US" dirty="0">
                <a:latin typeface="+mj-lt"/>
                <a:cs typeface="Times New Roman" pitchFamily="18" charset="0"/>
              </a:rPr>
              <a:t>Sheffield, </a:t>
            </a:r>
            <a:r>
              <a:rPr lang="en-US" dirty="0" smtClean="0">
                <a:latin typeface="+mj-lt"/>
                <a:cs typeface="Times New Roman" pitchFamily="18" charset="0"/>
              </a:rPr>
              <a:t>UK</a:t>
            </a:r>
            <a:endParaRPr lang="en-US" dirty="0">
              <a:latin typeface="+mj-lt"/>
              <a:cs typeface="Times New Roman" pitchFamily="18" charset="0"/>
            </a:endParaRPr>
          </a:p>
        </p:txBody>
      </p:sp>
      <p:pic>
        <p:nvPicPr>
          <p:cNvPr id="1026" name="Picture 2" descr="C:\Users\vgevorgyan\Desktop\DOCS ; DATA\1236070_1420219911533255_60965391_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12800" y="372070"/>
            <a:ext cx="7493000" cy="954107"/>
          </a:xfrm>
          <a:prstGeom prst="rect">
            <a:avLst/>
          </a:prstGeom>
        </p:spPr>
        <p:txBody>
          <a:bodyPr wrap="square">
            <a:spAutoFit/>
          </a:bodyPr>
          <a:lstStyle/>
          <a:p>
            <a:pPr algn="ctr"/>
            <a:endParaRPr lang="en-US" dirty="0" smtClean="0">
              <a:latin typeface="+mj-lt"/>
              <a:cs typeface="Times New Roman" pitchFamily="18" charset="0"/>
            </a:endParaRPr>
          </a:p>
          <a:p>
            <a:pPr algn="ctr"/>
            <a:r>
              <a:rPr lang="en-US" sz="1900" dirty="0" smtClean="0">
                <a:latin typeface="+mj-lt"/>
                <a:cs typeface="Times New Roman" pitchFamily="18" charset="0"/>
              </a:rPr>
              <a:t>Turpanjian Center for Policy Analysis</a:t>
            </a:r>
          </a:p>
          <a:p>
            <a:pPr algn="ctr"/>
            <a:r>
              <a:rPr lang="en-US" sz="1900" dirty="0" smtClean="0">
                <a:latin typeface="+mj-lt"/>
                <a:cs typeface="Times New Roman" pitchFamily="18" charset="0"/>
              </a:rPr>
              <a:t>American University of Armenia</a:t>
            </a:r>
            <a:endParaRPr lang="en-US" sz="1900" dirty="0">
              <a:latin typeface="+mj-lt"/>
              <a:cs typeface="Times New Roman" pitchFamily="18" charset="0"/>
            </a:endParaRPr>
          </a:p>
        </p:txBody>
      </p:sp>
      <p:sp>
        <p:nvSpPr>
          <p:cNvPr id="3" name="Rectangle 2"/>
          <p:cNvSpPr/>
          <p:nvPr/>
        </p:nvSpPr>
        <p:spPr>
          <a:xfrm>
            <a:off x="2209800" y="3773269"/>
            <a:ext cx="4572000" cy="646331"/>
          </a:xfrm>
          <a:prstGeom prst="rect">
            <a:avLst/>
          </a:prstGeom>
        </p:spPr>
        <p:txBody>
          <a:bodyPr>
            <a:spAutoFit/>
          </a:bodyPr>
          <a:lstStyle/>
          <a:p>
            <a:pPr algn="ctr"/>
            <a:r>
              <a:rPr lang="en-US" dirty="0" smtClean="0">
                <a:cs typeface="Times New Roman" pitchFamily="18" charset="0"/>
              </a:rPr>
              <a:t>Valentina Gevorgyan</a:t>
            </a:r>
            <a:endParaRPr lang="en-US" dirty="0">
              <a:cs typeface="Times New Roman" pitchFamily="18" charset="0"/>
            </a:endParaRPr>
          </a:p>
          <a:p>
            <a:pPr algn="ctr"/>
            <a:r>
              <a:rPr lang="en-US" dirty="0">
                <a:cs typeface="Times New Roman" pitchFamily="18" charset="0"/>
              </a:rPr>
              <a:t>vgevorgyan@aua.am</a:t>
            </a:r>
          </a:p>
        </p:txBody>
      </p:sp>
    </p:spTree>
    <p:extLst>
      <p:ext uri="{BB962C8B-B14F-4D97-AF65-F5344CB8AC3E}">
        <p14:creationId xmlns:p14="http://schemas.microsoft.com/office/powerpoint/2010/main" val="729144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296C0438-2844-4349-8C19-4D40C62EC4C9}"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dirty="0"/>
          </a:p>
        </p:txBody>
      </p:sp>
      <p:sp>
        <p:nvSpPr>
          <p:cNvPr id="7" name="Content Placeholder 2"/>
          <p:cNvSpPr>
            <a:spLocks noGrp="1"/>
          </p:cNvSpPr>
          <p:nvPr>
            <p:ph idx="1"/>
          </p:nvPr>
        </p:nvSpPr>
        <p:spPr>
          <a:xfrm>
            <a:off x="495300" y="2590800"/>
            <a:ext cx="8229600" cy="1524000"/>
          </a:xfrm>
        </p:spPr>
        <p:txBody>
          <a:bodyPr numCol="1">
            <a:noAutofit/>
          </a:bodyPr>
          <a:lstStyle/>
          <a:p>
            <a:pPr marL="0" indent="0">
              <a:lnSpc>
                <a:spcPct val="150000"/>
              </a:lnSpc>
              <a:buNone/>
            </a:pPr>
            <a:r>
              <a:rPr lang="en-US" sz="2000" i="1" dirty="0" smtClean="0"/>
              <a:t>	“Volunteers are good, helpful and can do a very good job. But their job is going to be conditioned by small tasks such as holding posters and distributing information. When it comes to the hard work, one cannot rely on volunteering.” </a:t>
            </a:r>
          </a:p>
          <a:p>
            <a:pPr marL="0" indent="0" algn="r">
              <a:buNone/>
            </a:pPr>
            <a:r>
              <a:rPr lang="en-US" sz="1900" dirty="0" smtClean="0"/>
              <a:t>media development NGO head, 46, male</a:t>
            </a:r>
          </a:p>
        </p:txBody>
      </p:sp>
    </p:spTree>
    <p:extLst>
      <p:ext uri="{BB962C8B-B14F-4D97-AF65-F5344CB8AC3E}">
        <p14:creationId xmlns:p14="http://schemas.microsoft.com/office/powerpoint/2010/main" val="3874476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900" u="sng" dirty="0" smtClean="0">
                <a:solidFill>
                  <a:srgbClr val="002060"/>
                </a:solidFill>
              </a:rPr>
              <a:t>Main findings</a:t>
            </a:r>
            <a:endParaRPr lang="en-US" sz="2900" u="sng" dirty="0">
              <a:solidFill>
                <a:srgbClr val="002060"/>
              </a:solidFill>
            </a:endParaRPr>
          </a:p>
        </p:txBody>
      </p:sp>
      <p:sp>
        <p:nvSpPr>
          <p:cNvPr id="3" name="Content Placeholder 2"/>
          <p:cNvSpPr>
            <a:spLocks noGrp="1"/>
          </p:cNvSpPr>
          <p:nvPr>
            <p:ph idx="1"/>
          </p:nvPr>
        </p:nvSpPr>
        <p:spPr>
          <a:xfrm>
            <a:off x="342900" y="1676401"/>
            <a:ext cx="8267700" cy="4343399"/>
          </a:xfrm>
        </p:spPr>
        <p:txBody>
          <a:bodyPr>
            <a:normAutofit/>
          </a:bodyPr>
          <a:lstStyle/>
          <a:p>
            <a:pPr marL="400050" lvl="1" indent="0">
              <a:buNone/>
            </a:pPr>
            <a:r>
              <a:rPr lang="en-US" sz="2200" b="1" dirty="0" smtClean="0">
                <a:solidFill>
                  <a:schemeClr val="tx2">
                    <a:lumMod val="60000"/>
                    <a:lumOff val="40000"/>
                  </a:schemeClr>
                </a:solidFill>
              </a:rPr>
              <a:t>A. The main motivational factor to volunteer is to gain knowledge 	and develop skills, while the tasks and duties of volunteers 	are mainly administrative</a:t>
            </a:r>
          </a:p>
          <a:p>
            <a:pPr marL="400050" lvl="1" indent="0">
              <a:buNone/>
            </a:pPr>
            <a:endParaRPr lang="en-US" sz="2200" b="1" dirty="0">
              <a:solidFill>
                <a:schemeClr val="tx2">
                  <a:lumMod val="60000"/>
                  <a:lumOff val="40000"/>
                </a:schemeClr>
              </a:solidFill>
            </a:endParaRPr>
          </a:p>
          <a:p>
            <a:pPr marL="400050" lvl="1" indent="0">
              <a:buNone/>
            </a:pPr>
            <a:endParaRPr lang="en-US" sz="2200" b="1" dirty="0">
              <a:solidFill>
                <a:schemeClr val="tx2">
                  <a:lumMod val="60000"/>
                  <a:lumOff val="40000"/>
                </a:schemeClr>
              </a:solidFill>
            </a:endParaRPr>
          </a:p>
          <a:p>
            <a:pPr marL="400050" lvl="1" indent="0">
              <a:buNone/>
            </a:pPr>
            <a:r>
              <a:rPr lang="en-US" sz="2200" b="1" dirty="0" smtClean="0">
                <a:solidFill>
                  <a:schemeClr val="tx2">
                    <a:lumMod val="60000"/>
                    <a:lumOff val="40000"/>
                  </a:schemeClr>
                </a:solidFill>
              </a:rPr>
              <a:t>B.  NGO </a:t>
            </a:r>
            <a:r>
              <a:rPr lang="en-US" sz="2200" b="1" dirty="0">
                <a:solidFill>
                  <a:schemeClr val="tx2">
                    <a:lumMod val="60000"/>
                    <a:lumOff val="40000"/>
                  </a:schemeClr>
                </a:solidFill>
              </a:rPr>
              <a:t>leaders consider </a:t>
            </a:r>
            <a:r>
              <a:rPr lang="en-US" sz="2200" b="1" dirty="0" smtClean="0">
                <a:solidFill>
                  <a:schemeClr val="tx2">
                    <a:lumMod val="60000"/>
                    <a:lumOff val="40000"/>
                  </a:schemeClr>
                </a:solidFill>
              </a:rPr>
              <a:t>volunteers</a:t>
            </a:r>
            <a:r>
              <a:rPr lang="en-US" sz="2200" b="1" dirty="0">
                <a:solidFill>
                  <a:schemeClr val="tx2">
                    <a:lumMod val="60000"/>
                    <a:lumOff val="40000"/>
                  </a:schemeClr>
                </a:solidFill>
              </a:rPr>
              <a:t>’ motives to be self-oriented, </a:t>
            </a:r>
            <a:r>
              <a:rPr lang="en-US" sz="2200" b="1" dirty="0" smtClean="0">
                <a:solidFill>
                  <a:schemeClr val="tx2">
                    <a:lumMod val="60000"/>
                    <a:lumOff val="40000"/>
                  </a:schemeClr>
                </a:solidFill>
              </a:rPr>
              <a:t>	while volunteers highlight </a:t>
            </a:r>
            <a:r>
              <a:rPr lang="en-US" sz="2200" b="1" dirty="0">
                <a:solidFill>
                  <a:schemeClr val="tx2">
                    <a:lumMod val="60000"/>
                    <a:lumOff val="40000"/>
                  </a:schemeClr>
                </a:solidFill>
              </a:rPr>
              <a:t>an interplay of both self-oriented </a:t>
            </a:r>
            <a:r>
              <a:rPr lang="en-US" sz="2200" b="1" dirty="0" smtClean="0">
                <a:solidFill>
                  <a:schemeClr val="tx2">
                    <a:lumMod val="60000"/>
                    <a:lumOff val="40000"/>
                  </a:schemeClr>
                </a:solidFill>
              </a:rPr>
              <a:t>	and altruistic reasons</a:t>
            </a:r>
            <a:endParaRPr lang="en-US" sz="2200" b="1" dirty="0">
              <a:solidFill>
                <a:schemeClr val="tx2">
                  <a:lumMod val="60000"/>
                  <a:lumOff val="40000"/>
                </a:schemeClr>
              </a:solidFill>
            </a:endParaRPr>
          </a:p>
          <a:p>
            <a:pPr marL="400050" lvl="1" indent="0">
              <a:buNone/>
            </a:pPr>
            <a:endParaRPr lang="en-US" sz="2200" dirty="0" smtClean="0"/>
          </a:p>
          <a:p>
            <a:pPr marL="0" indent="0">
              <a:buNone/>
            </a:pPr>
            <a:endParaRPr lang="en-US" sz="2200" dirty="0" smtClean="0"/>
          </a:p>
          <a:p>
            <a:pPr marL="0" indent="0">
              <a:buNone/>
            </a:pPr>
            <a:endParaRPr lang="en-US" sz="2200" dirty="0" smtClean="0"/>
          </a:p>
        </p:txBody>
      </p:sp>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DC270E2D-251E-4459-BA0F-CF90CB0A4B22}"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465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900" u="sng" dirty="0" smtClean="0">
                <a:solidFill>
                  <a:srgbClr val="002060"/>
                </a:solidFill>
              </a:rPr>
              <a:t>Policy implications</a:t>
            </a:r>
            <a:endParaRPr lang="en-US" sz="2900" u="sng" dirty="0">
              <a:solidFill>
                <a:srgbClr val="002060"/>
              </a:solidFill>
            </a:endParaRPr>
          </a:p>
        </p:txBody>
      </p:sp>
      <p:sp>
        <p:nvSpPr>
          <p:cNvPr id="3" name="Content Placeholder 2"/>
          <p:cNvSpPr>
            <a:spLocks noGrp="1"/>
          </p:cNvSpPr>
          <p:nvPr>
            <p:ph idx="1"/>
          </p:nvPr>
        </p:nvSpPr>
        <p:spPr>
          <a:xfrm>
            <a:off x="228600" y="1676401"/>
            <a:ext cx="8496300" cy="4038599"/>
          </a:xfrm>
        </p:spPr>
        <p:txBody>
          <a:bodyPr>
            <a:noAutofit/>
          </a:bodyPr>
          <a:lstStyle/>
          <a:p>
            <a:pPr lvl="1">
              <a:buFont typeface="Wingdings" panose="05000000000000000000" pitchFamily="2" charset="2"/>
              <a:buChar char="q"/>
            </a:pPr>
            <a:r>
              <a:rPr lang="en-US" sz="2000" b="1" dirty="0" smtClean="0"/>
              <a:t>manage </a:t>
            </a:r>
            <a:r>
              <a:rPr lang="en-US" sz="2000" dirty="0"/>
              <a:t>volunteers’ expectations based on motivational needs</a:t>
            </a:r>
          </a:p>
          <a:p>
            <a:pPr lvl="1">
              <a:buFont typeface="Wingdings" panose="05000000000000000000" pitchFamily="2" charset="2"/>
              <a:buChar char="q"/>
            </a:pPr>
            <a:r>
              <a:rPr lang="en-US" sz="2000" b="1" dirty="0" smtClean="0"/>
              <a:t>distribute</a:t>
            </a:r>
            <a:r>
              <a:rPr lang="en-US" sz="2000" dirty="0" smtClean="0"/>
              <a:t> </a:t>
            </a:r>
            <a:r>
              <a:rPr lang="en-US" sz="2000" dirty="0"/>
              <a:t>tasks and assignments effectively</a:t>
            </a:r>
          </a:p>
          <a:p>
            <a:pPr lvl="1">
              <a:buFont typeface="Wingdings" panose="05000000000000000000" pitchFamily="2" charset="2"/>
              <a:buChar char="q"/>
            </a:pPr>
            <a:r>
              <a:rPr lang="en-US" sz="2000" b="1" dirty="0" smtClean="0"/>
              <a:t>provide</a:t>
            </a:r>
            <a:r>
              <a:rPr lang="en-US" sz="2000" dirty="0" smtClean="0"/>
              <a:t> </a:t>
            </a:r>
            <a:r>
              <a:rPr lang="en-US" sz="2000" dirty="0"/>
              <a:t>written policies and job descriptions for volunteers in advance</a:t>
            </a:r>
          </a:p>
          <a:p>
            <a:pPr lvl="1">
              <a:buFont typeface="Wingdings" panose="05000000000000000000" pitchFamily="2" charset="2"/>
              <a:buChar char="q"/>
            </a:pPr>
            <a:r>
              <a:rPr lang="en-US" sz="2000" b="1" dirty="0"/>
              <a:t>consider</a:t>
            </a:r>
            <a:r>
              <a:rPr lang="en-US" sz="2000" dirty="0"/>
              <a:t> volunteers as a potentially valuable source for job recruitment 	in the future</a:t>
            </a:r>
          </a:p>
          <a:p>
            <a:pPr lvl="1">
              <a:buFont typeface="Wingdings" panose="05000000000000000000" pitchFamily="2" charset="2"/>
              <a:buChar char="q"/>
            </a:pPr>
            <a:r>
              <a:rPr lang="en-US" sz="2000" b="1" dirty="0" smtClean="0"/>
              <a:t>provide</a:t>
            </a:r>
            <a:r>
              <a:rPr lang="en-US" sz="2000" dirty="0" smtClean="0"/>
              <a:t> </a:t>
            </a:r>
            <a:r>
              <a:rPr lang="en-US" sz="2000" dirty="0"/>
              <a:t>additional responsibility and enable volunteers to 'grow' </a:t>
            </a:r>
            <a:r>
              <a:rPr lang="en-US" sz="2000" dirty="0" smtClean="0"/>
              <a:t>on the </a:t>
            </a:r>
            <a:r>
              <a:rPr lang="en-US" sz="2000" dirty="0"/>
              <a:t>job</a:t>
            </a:r>
          </a:p>
          <a:p>
            <a:pPr lvl="1">
              <a:buFont typeface="Wingdings" panose="05000000000000000000" pitchFamily="2" charset="2"/>
              <a:buChar char="q"/>
            </a:pPr>
            <a:r>
              <a:rPr lang="en-US" sz="2000" b="1" dirty="0" smtClean="0"/>
              <a:t>recognize</a:t>
            </a:r>
            <a:r>
              <a:rPr lang="en-US" sz="2000" dirty="0" smtClean="0"/>
              <a:t> </a:t>
            </a:r>
            <a:r>
              <a:rPr lang="en-US" sz="2000" dirty="0"/>
              <a:t>and </a:t>
            </a:r>
            <a:r>
              <a:rPr lang="en-US" sz="2000" b="1" dirty="0"/>
              <a:t>appreciate</a:t>
            </a:r>
            <a:r>
              <a:rPr lang="en-US" sz="2000" dirty="0"/>
              <a:t> </a:t>
            </a:r>
            <a:r>
              <a:rPr lang="en-US" sz="2000" dirty="0" smtClean="0"/>
              <a:t>volunteers</a:t>
            </a:r>
            <a:r>
              <a:rPr lang="en-US" sz="2000" dirty="0"/>
              <a:t>. Do it </a:t>
            </a:r>
            <a:r>
              <a:rPr lang="en-US" sz="2000" dirty="0" smtClean="0"/>
              <a:t>well: recognition activities, </a:t>
            </a:r>
          </a:p>
          <a:p>
            <a:pPr marL="457200" lvl="1" indent="0">
              <a:buNone/>
            </a:pPr>
            <a:r>
              <a:rPr lang="en-US" sz="2000" i="1" dirty="0"/>
              <a:t>	</a:t>
            </a:r>
            <a:r>
              <a:rPr lang="en-US" sz="2000" i="1" dirty="0" smtClean="0"/>
              <a:t>for example </a:t>
            </a:r>
            <a:r>
              <a:rPr lang="en-US" sz="2000" dirty="0" smtClean="0"/>
              <a:t>training </a:t>
            </a:r>
            <a:r>
              <a:rPr lang="en-US" sz="2000" dirty="0"/>
              <a:t>and professional </a:t>
            </a:r>
            <a:r>
              <a:rPr lang="en-US" sz="2000" dirty="0" smtClean="0"/>
              <a:t>development</a:t>
            </a:r>
          </a:p>
          <a:p>
            <a:pPr lvl="1">
              <a:buFont typeface="Wingdings" panose="05000000000000000000" pitchFamily="2" charset="2"/>
              <a:buChar char="q"/>
            </a:pPr>
            <a:r>
              <a:rPr lang="en-US" sz="2000" b="1" dirty="0" smtClean="0"/>
              <a:t>acknowledge</a:t>
            </a:r>
            <a:r>
              <a:rPr lang="en-US" sz="2000" dirty="0" smtClean="0"/>
              <a:t> contributions. Think rewards: organizational strategies can 	support or discourage volunteering</a:t>
            </a:r>
          </a:p>
        </p:txBody>
      </p:sp>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DC270E2D-251E-4459-BA0F-CF90CB0A4B22}"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09401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solidFill>
                  <a:srgbClr val="002060"/>
                </a:solidFill>
              </a:rPr>
              <a:t>Final reflections</a:t>
            </a:r>
            <a:endParaRPr lang="ru-RU" sz="2900" dirty="0">
              <a:solidFill>
                <a:srgbClr val="002060"/>
              </a:solidFill>
            </a:endParaRPr>
          </a:p>
        </p:txBody>
      </p:sp>
      <p:sp>
        <p:nvSpPr>
          <p:cNvPr id="3" name="Content Placeholder 2"/>
          <p:cNvSpPr>
            <a:spLocks noGrp="1"/>
          </p:cNvSpPr>
          <p:nvPr>
            <p:ph idx="1"/>
          </p:nvPr>
        </p:nvSpPr>
        <p:spPr>
          <a:xfrm>
            <a:off x="609600" y="1798637"/>
            <a:ext cx="7848600" cy="4525963"/>
          </a:xfrm>
        </p:spPr>
        <p:txBody>
          <a:bodyPr>
            <a:normAutofit/>
          </a:bodyPr>
          <a:lstStyle/>
          <a:p>
            <a:pPr algn="just">
              <a:buBlip>
                <a:blip r:embed="rId2"/>
              </a:buBlip>
            </a:pPr>
            <a:r>
              <a:rPr lang="en-US" sz="2200" dirty="0" smtClean="0"/>
              <a:t>A change in the way volunteering is developing nowadays: active youth (mainly under age of 30)</a:t>
            </a:r>
          </a:p>
          <a:p>
            <a:pPr marL="0" indent="0" algn="just">
              <a:buNone/>
            </a:pPr>
            <a:endParaRPr lang="en-US" sz="2200" dirty="0" smtClean="0"/>
          </a:p>
          <a:p>
            <a:pPr algn="just">
              <a:buBlip>
                <a:blip r:embed="rId2"/>
              </a:buBlip>
            </a:pPr>
            <a:r>
              <a:rPr lang="en-US" sz="2200" dirty="0" smtClean="0"/>
              <a:t>Properly matching organizational strategies with motivational needs of volunteers</a:t>
            </a:r>
            <a:endParaRPr lang="en-US" sz="2200" dirty="0"/>
          </a:p>
          <a:p>
            <a:pPr marL="0" indent="0" algn="just">
              <a:buNone/>
            </a:pPr>
            <a:endParaRPr lang="en-US" sz="2200" dirty="0" smtClean="0"/>
          </a:p>
          <a:p>
            <a:pPr algn="just">
              <a:buBlip>
                <a:blip r:embed="rId2"/>
              </a:buBlip>
            </a:pPr>
            <a:r>
              <a:rPr lang="en-US" sz="2200" dirty="0" smtClean="0"/>
              <a:t>More studies should be focused on volunteering in the region of the South Caucasus to encourage volunteering and nurture the development of democratic principles</a:t>
            </a:r>
            <a:endParaRPr lang="ru-RU" sz="2200" dirty="0"/>
          </a:p>
        </p:txBody>
      </p:sp>
      <p:pic>
        <p:nvPicPr>
          <p:cNvPr id="4" name="Picture 2" descr="C:\Users\vgevorgyan\Desktop\DOCS ; DATA\1236070_1420219911533255_60965391_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93796062-0E88-4904-97E2-578C18F72C2B}"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90508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solidFill>
                  <a:srgbClr val="002060"/>
                </a:solidFill>
              </a:rPr>
              <a:t>Recommendation for further research</a:t>
            </a:r>
            <a:endParaRPr lang="en-US" sz="2900" dirty="0">
              <a:solidFill>
                <a:srgbClr val="002060"/>
              </a:solidFill>
            </a:endParaRPr>
          </a:p>
        </p:txBody>
      </p:sp>
      <p:sp>
        <p:nvSpPr>
          <p:cNvPr id="3" name="Content Placeholder 2"/>
          <p:cNvSpPr>
            <a:spLocks noGrp="1"/>
          </p:cNvSpPr>
          <p:nvPr>
            <p:ph idx="1"/>
          </p:nvPr>
        </p:nvSpPr>
        <p:spPr>
          <a:xfrm>
            <a:off x="457200" y="1981200"/>
            <a:ext cx="8229600" cy="4525963"/>
          </a:xfrm>
        </p:spPr>
        <p:txBody>
          <a:bodyPr>
            <a:normAutofit/>
          </a:bodyPr>
          <a:lstStyle/>
          <a:p>
            <a:pPr marL="342900" lvl="1" indent="-342900" algn="just">
              <a:buSzPct val="67000"/>
              <a:buBlip>
                <a:blip r:embed="rId2"/>
              </a:buBlip>
            </a:pPr>
            <a:r>
              <a:rPr lang="en-US" sz="2200" dirty="0" smtClean="0"/>
              <a:t>To develop tools to measure volunteers’ satisfaction with the </a:t>
            </a:r>
            <a:r>
              <a:rPr lang="en-US" sz="2200" dirty="0" smtClean="0">
                <a:solidFill>
                  <a:schemeClr val="accent1"/>
                </a:solidFill>
              </a:rPr>
              <a:t>knowledge gained and skills developed </a:t>
            </a:r>
            <a:r>
              <a:rPr lang="en-US" sz="2200" dirty="0" smtClean="0"/>
              <a:t>in their capacity of volunteers</a:t>
            </a:r>
          </a:p>
          <a:p>
            <a:pPr marL="0" lvl="1" indent="0" algn="just">
              <a:buSzPct val="67000"/>
              <a:buNone/>
            </a:pPr>
            <a:endParaRPr lang="en-US" sz="2200" dirty="0" smtClean="0"/>
          </a:p>
          <a:p>
            <a:pPr marL="342900" lvl="1" indent="-342900" algn="just">
              <a:buSzPct val="67000"/>
              <a:buBlip>
                <a:blip r:embed="rId2"/>
              </a:buBlip>
            </a:pPr>
            <a:r>
              <a:rPr lang="en-US" altLang="en-US" sz="2200" dirty="0" smtClean="0"/>
              <a:t>To study </a:t>
            </a:r>
            <a:r>
              <a:rPr lang="en-US" altLang="en-US" sz="2200" dirty="0"/>
              <a:t>the changes in motivation, satisfaction and organizational commitment </a:t>
            </a:r>
            <a:endParaRPr lang="en-US" altLang="en-US" sz="2200" dirty="0" smtClean="0"/>
          </a:p>
          <a:p>
            <a:pPr marL="0" lvl="1" indent="0" algn="just">
              <a:buSzPct val="67000"/>
              <a:buNone/>
            </a:pPr>
            <a:endParaRPr lang="en-US" altLang="en-US" sz="2200" dirty="0" smtClean="0"/>
          </a:p>
          <a:p>
            <a:pPr marL="0" lvl="1" indent="0" algn="just">
              <a:buSzPct val="67000"/>
              <a:buNone/>
            </a:pPr>
            <a:r>
              <a:rPr lang="en-US" sz="2200" dirty="0" smtClean="0"/>
              <a:t>	(both studies </a:t>
            </a:r>
            <a:r>
              <a:rPr lang="en-US" sz="2200" dirty="0"/>
              <a:t>will necessitate an enquiry to volunteers having </a:t>
            </a:r>
            <a:endParaRPr lang="en-US" sz="2200" dirty="0" smtClean="0"/>
          </a:p>
          <a:p>
            <a:pPr marL="0" lvl="1" indent="0" algn="just">
              <a:buSzPct val="67000"/>
              <a:buNone/>
            </a:pPr>
            <a:r>
              <a:rPr lang="en-US" sz="2200" dirty="0"/>
              <a:t>	</a:t>
            </a:r>
            <a:r>
              <a:rPr lang="en-US" sz="2200" dirty="0" smtClean="0"/>
              <a:t>a longer </a:t>
            </a:r>
            <a:r>
              <a:rPr lang="en-US" sz="2200" dirty="0"/>
              <a:t>volunteering experience)</a:t>
            </a:r>
          </a:p>
          <a:p>
            <a:pPr marL="342900" lvl="1" indent="-342900" algn="just">
              <a:buSzPct val="67000"/>
              <a:buBlip>
                <a:blip r:embed="rId2"/>
              </a:buBlip>
            </a:pPr>
            <a:endParaRPr lang="en-US" sz="2200" b="1" i="1" dirty="0"/>
          </a:p>
          <a:p>
            <a:pPr algn="just">
              <a:buSzPct val="67000"/>
              <a:buFont typeface="Wingdings" panose="05000000000000000000" pitchFamily="2" charset="2"/>
              <a:buChar char="q"/>
            </a:pPr>
            <a:endParaRPr lang="en-US" sz="2200" dirty="0" smtClean="0"/>
          </a:p>
          <a:p>
            <a:pPr marL="457200" lvl="1" indent="0" algn="just">
              <a:buSzPct val="55000"/>
              <a:buNone/>
            </a:pPr>
            <a:endParaRPr lang="en-US" sz="2200" i="1" dirty="0" smtClean="0"/>
          </a:p>
        </p:txBody>
      </p:sp>
      <p:pic>
        <p:nvPicPr>
          <p:cNvPr id="4" name="Picture 2" descr="C:\Users\vgevorgyan\Desktop\DOCS ; DATA\1236070_1420219911533255_60965391_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1E523B91-651B-4313-A742-403F6301C2AD}" type="datetime1">
              <a:rPr lang="en-US" smtClean="0"/>
              <a:t>9/8/2014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41420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002060"/>
                </a:solidFill>
              </a:rPr>
              <a:t>References</a:t>
            </a:r>
            <a:endParaRPr lang="en-US" sz="2400" dirty="0">
              <a:solidFill>
                <a:srgbClr val="002060"/>
              </a:solidFill>
            </a:endParaRPr>
          </a:p>
        </p:txBody>
      </p:sp>
      <p:sp>
        <p:nvSpPr>
          <p:cNvPr id="3" name="Content Placeholder 2"/>
          <p:cNvSpPr>
            <a:spLocks noGrp="1"/>
          </p:cNvSpPr>
          <p:nvPr>
            <p:ph idx="1"/>
          </p:nvPr>
        </p:nvSpPr>
        <p:spPr>
          <a:xfrm>
            <a:off x="381000" y="1219200"/>
            <a:ext cx="8458200" cy="4525963"/>
          </a:xfrm>
        </p:spPr>
        <p:txBody>
          <a:bodyPr>
            <a:noAutofit/>
          </a:bodyPr>
          <a:lstStyle/>
          <a:p>
            <a:pPr>
              <a:buFont typeface="Wingdings" panose="05000000000000000000" pitchFamily="2" charset="2"/>
              <a:buChar char="§"/>
            </a:pPr>
            <a:r>
              <a:rPr lang="en-GB" sz="1000" dirty="0" err="1"/>
              <a:t>Aslanyan</a:t>
            </a:r>
            <a:r>
              <a:rPr lang="en-GB" sz="1000" dirty="0"/>
              <a:t>, Svetlana, </a:t>
            </a:r>
            <a:r>
              <a:rPr lang="en-GB" sz="1000" dirty="0" err="1"/>
              <a:t>Aharon</a:t>
            </a:r>
            <a:r>
              <a:rPr lang="en-GB" sz="1000" dirty="0"/>
              <a:t> </a:t>
            </a:r>
            <a:r>
              <a:rPr lang="en-GB" sz="1000" dirty="0" err="1"/>
              <a:t>Adibekian</a:t>
            </a:r>
            <a:r>
              <a:rPr lang="en-GB" sz="1000" dirty="0"/>
              <a:t>, </a:t>
            </a:r>
            <a:r>
              <a:rPr lang="en-GB" sz="1000" dirty="0" err="1"/>
              <a:t>Nelli</a:t>
            </a:r>
            <a:r>
              <a:rPr lang="en-GB" sz="1000" dirty="0"/>
              <a:t> </a:t>
            </a:r>
            <a:r>
              <a:rPr lang="en-GB" sz="1000" dirty="0" err="1"/>
              <a:t>Ajabyan</a:t>
            </a:r>
            <a:r>
              <a:rPr lang="en-GB" sz="1000" dirty="0"/>
              <a:t>, and Barbara A. Coe. 2007. </a:t>
            </a:r>
            <a:r>
              <a:rPr lang="en-GB" sz="1000" i="1" dirty="0"/>
              <a:t>Civil Society in Armenia: From a Theoretical Framework to Reality</a:t>
            </a:r>
            <a:r>
              <a:rPr lang="en-GB" sz="1000" dirty="0"/>
              <a:t>. </a:t>
            </a:r>
            <a:r>
              <a:rPr lang="en-GB" sz="1000" dirty="0" err="1"/>
              <a:t>Center</a:t>
            </a:r>
            <a:r>
              <a:rPr lang="en-GB" sz="1000" dirty="0"/>
              <a:t> for the Development of Civil Society. CIVICUS Civil Society Index. Yerevan, Armenia: Counterpart International. http://www.civicus.org/new/media/CSI_Armenia_Country_Report.pdf.</a:t>
            </a:r>
            <a:endParaRPr lang="en-US" sz="1000" dirty="0"/>
          </a:p>
          <a:p>
            <a:pPr>
              <a:buFont typeface="Wingdings" panose="05000000000000000000" pitchFamily="2" charset="2"/>
              <a:buChar char="§"/>
            </a:pPr>
            <a:r>
              <a:rPr lang="en-GB" sz="1000" dirty="0" smtClean="0"/>
              <a:t>Blanchard, Judith A. 2006. “Hospital Volunteers: A Qualitative Study of Motivation.” </a:t>
            </a:r>
            <a:r>
              <a:rPr lang="en-GB" sz="1000" i="1" dirty="0" smtClean="0"/>
              <a:t>The International Journal of Volunteer Administration</a:t>
            </a:r>
            <a:r>
              <a:rPr lang="en-GB" sz="1000" dirty="0" smtClean="0"/>
              <a:t> 24 (2): 31–40.</a:t>
            </a:r>
            <a:endParaRPr lang="en-US" sz="1000" dirty="0" smtClean="0"/>
          </a:p>
          <a:p>
            <a:pPr>
              <a:buFont typeface="Wingdings" panose="05000000000000000000" pitchFamily="2" charset="2"/>
              <a:buChar char="§"/>
            </a:pPr>
            <a:r>
              <a:rPr lang="en-GB" sz="1000" dirty="0" smtClean="0"/>
              <a:t>Burns</a:t>
            </a:r>
            <a:r>
              <a:rPr lang="en-GB" sz="1000" dirty="0"/>
              <a:t>, David J., Jane S. Reid, Mark </a:t>
            </a:r>
            <a:r>
              <a:rPr lang="en-GB" sz="1000" dirty="0" err="1"/>
              <a:t>Toncar</a:t>
            </a:r>
            <a:r>
              <a:rPr lang="en-GB" sz="1000" dirty="0"/>
              <a:t>, Jeffrey Fawcett, and Cynthia Anderson. 2006. “Motivations to Volunteer: The Role of Altruism.” </a:t>
            </a:r>
            <a:r>
              <a:rPr lang="en-GB" sz="1000" i="1" dirty="0"/>
              <a:t>International Review on Public and </a:t>
            </a:r>
            <a:r>
              <a:rPr lang="en-GB" sz="1000" i="1" dirty="0" smtClean="0"/>
              <a:t>Non-profit </a:t>
            </a:r>
            <a:r>
              <a:rPr lang="en-GB" sz="1000" i="1" dirty="0"/>
              <a:t>Marketing</a:t>
            </a:r>
            <a:r>
              <a:rPr lang="en-GB" sz="1000" dirty="0"/>
              <a:t> 3 (2): 79–91.</a:t>
            </a:r>
            <a:endParaRPr lang="en-US" sz="1000" dirty="0"/>
          </a:p>
          <a:p>
            <a:pPr>
              <a:buFont typeface="Wingdings" panose="05000000000000000000" pitchFamily="2" charset="2"/>
              <a:buChar char="§"/>
            </a:pPr>
            <a:r>
              <a:rPr lang="en-GB" sz="1000" dirty="0"/>
              <a:t>Clary, E. Gil, and Mark Snyder. 1999. “The Motivations to Volunteer Theoretical and Practical Considerations.” </a:t>
            </a:r>
            <a:r>
              <a:rPr lang="en-GB" sz="1000" i="1" dirty="0"/>
              <a:t>Current Directions in Psychological Science</a:t>
            </a:r>
            <a:r>
              <a:rPr lang="en-GB" sz="1000" dirty="0"/>
              <a:t> 8 (5): 156–159.</a:t>
            </a:r>
            <a:endParaRPr lang="en-US" sz="1000" dirty="0"/>
          </a:p>
          <a:p>
            <a:pPr>
              <a:buFont typeface="Wingdings" panose="05000000000000000000" pitchFamily="2" charset="2"/>
              <a:buChar char="§"/>
            </a:pPr>
            <a:r>
              <a:rPr lang="en-GB" sz="1000" dirty="0" err="1"/>
              <a:t>Hakobyan</a:t>
            </a:r>
            <a:r>
              <a:rPr lang="en-GB" sz="1000" dirty="0"/>
              <a:t>, </a:t>
            </a:r>
            <a:r>
              <a:rPr lang="en-GB" sz="1000" dirty="0" err="1"/>
              <a:t>Lusine</a:t>
            </a:r>
            <a:r>
              <a:rPr lang="en-GB" sz="1000" dirty="0"/>
              <a:t>, and Mane </a:t>
            </a:r>
            <a:r>
              <a:rPr lang="en-GB" sz="1000" dirty="0" err="1"/>
              <a:t>Tadevosyan</a:t>
            </a:r>
            <a:r>
              <a:rPr lang="en-GB" sz="1000" dirty="0"/>
              <a:t>. 2010. </a:t>
            </a:r>
            <a:r>
              <a:rPr lang="en-GB" sz="1000" i="1" dirty="0"/>
              <a:t>Culture of Volunteerism in Armenia. Case Study</a:t>
            </a:r>
            <a:r>
              <a:rPr lang="en-GB" sz="1000" dirty="0"/>
              <a:t>. Case Study. CIVICUS Civil Society Index. Yerevan, Armenia: Counterpart International. http://program.counterpart.org/Armenia/wp-content/uploads/2011/02/CSI-Case-Study-1.pdf.</a:t>
            </a:r>
            <a:endParaRPr lang="en-US" sz="1000" dirty="0"/>
          </a:p>
          <a:p>
            <a:pPr>
              <a:buFont typeface="Wingdings" panose="05000000000000000000" pitchFamily="2" charset="2"/>
              <a:buChar char="§"/>
            </a:pPr>
            <a:r>
              <a:rPr lang="en-GB" sz="1000" dirty="0" smtClean="0"/>
              <a:t>Ochoa</a:t>
            </a:r>
            <a:r>
              <a:rPr lang="en-GB" sz="1000" dirty="0"/>
              <a:t>, Eduardo Lorenzo. 2012. </a:t>
            </a:r>
            <a:r>
              <a:rPr lang="en-GB" sz="1000" i="1" dirty="0"/>
              <a:t>Strengthening Civil Society and Its Interaction with State Institutions</a:t>
            </a:r>
            <a:r>
              <a:rPr lang="en-GB" sz="1000" dirty="0"/>
              <a:t>. Policy Paper. The European Neighbourhood Partnership Instrument   for the Republic of Armenia. Yerevan: European Union Advisory Group to the Republic of Armenia. http://www.euadvisorygroup.eu/sites/default/files/REVISED%20DRAFT%20of%20Policy%20Paper%20on%20Strengthening%20Civil%20Society%20and%20its%20Interaction%20with%20State%20Institutions.pdf.</a:t>
            </a:r>
            <a:endParaRPr lang="en-US" sz="1000" dirty="0"/>
          </a:p>
          <a:p>
            <a:pPr>
              <a:buFont typeface="Wingdings" panose="05000000000000000000" pitchFamily="2" charset="2"/>
              <a:buChar char="§"/>
            </a:pPr>
            <a:r>
              <a:rPr lang="en-GB" sz="1000" dirty="0"/>
              <a:t>Paturyan, </a:t>
            </a:r>
            <a:r>
              <a:rPr lang="en-GB" sz="1000" dirty="0" err="1"/>
              <a:t>Yevgenya</a:t>
            </a:r>
            <a:r>
              <a:rPr lang="en-GB" sz="1000" dirty="0"/>
              <a:t>, and Valentina Gevorgyan. 2014. “Trust Towards NGOs and Volunteering in South Caucasus: Civil Society Moving Away from Post-Communism?” </a:t>
            </a:r>
            <a:r>
              <a:rPr lang="en-GB" sz="1000" i="1" dirty="0"/>
              <a:t>Southeast European and Black Sea Studies</a:t>
            </a:r>
            <a:r>
              <a:rPr lang="en-GB" sz="1000" dirty="0"/>
              <a:t> 14 (2): 239–262. doi:10.1080/14683857.2014.904544.</a:t>
            </a:r>
            <a:endParaRPr lang="en-US" sz="1000" dirty="0"/>
          </a:p>
          <a:p>
            <a:pPr>
              <a:buFont typeface="Wingdings" panose="05000000000000000000" pitchFamily="2" charset="2"/>
              <a:buChar char="§"/>
            </a:pPr>
            <a:r>
              <a:rPr lang="en-GB" sz="1000" dirty="0"/>
              <a:t>Pearce, </a:t>
            </a:r>
            <a:r>
              <a:rPr lang="en-GB" sz="1000" dirty="0" err="1"/>
              <a:t>Jone</a:t>
            </a:r>
            <a:r>
              <a:rPr lang="en-GB" sz="1000" dirty="0"/>
              <a:t> L. 1993. </a:t>
            </a:r>
            <a:r>
              <a:rPr lang="en-GB" sz="1000" i="1" dirty="0"/>
              <a:t>Volunteers: The Organizational </a:t>
            </a:r>
            <a:r>
              <a:rPr lang="en-GB" sz="1000" i="1" dirty="0" smtClean="0"/>
              <a:t>Behaviour </a:t>
            </a:r>
            <a:r>
              <a:rPr lang="en-GB" sz="1000" i="1" dirty="0"/>
              <a:t>of Unpaid Workers</a:t>
            </a:r>
            <a:r>
              <a:rPr lang="en-GB" sz="1000" dirty="0"/>
              <a:t>. London and New York: Routledge.</a:t>
            </a:r>
            <a:endParaRPr lang="en-US" sz="1000" dirty="0"/>
          </a:p>
          <a:p>
            <a:pPr>
              <a:buFont typeface="Wingdings" panose="05000000000000000000" pitchFamily="2" charset="2"/>
              <a:buChar char="§"/>
            </a:pPr>
            <a:r>
              <a:rPr lang="en-GB" sz="1000" dirty="0" err="1"/>
              <a:t>Rehberg</a:t>
            </a:r>
            <a:r>
              <a:rPr lang="en-GB" sz="1000" dirty="0"/>
              <a:t>, Walter. 2005. “Altruistic Individualists: Motivations for International Volunteering Among Young Adults in Switzerland.” </a:t>
            </a:r>
            <a:r>
              <a:rPr lang="en-GB" sz="1000" i="1" dirty="0" err="1"/>
              <a:t>Voluntas</a:t>
            </a:r>
            <a:r>
              <a:rPr lang="en-GB" sz="1000" i="1" dirty="0"/>
              <a:t>: International Journal of Voluntary and </a:t>
            </a:r>
            <a:r>
              <a:rPr lang="en-GB" sz="1000" i="1" dirty="0" smtClean="0"/>
              <a:t>Non-profit </a:t>
            </a:r>
            <a:r>
              <a:rPr lang="en-GB" sz="1000" i="1" dirty="0"/>
              <a:t>Organizations</a:t>
            </a:r>
            <a:r>
              <a:rPr lang="en-GB" sz="1000" dirty="0"/>
              <a:t> 16 (2): 109–122.</a:t>
            </a:r>
            <a:endParaRPr lang="en-US" sz="1000" dirty="0"/>
          </a:p>
          <a:p>
            <a:pPr>
              <a:buFont typeface="Wingdings" panose="05000000000000000000" pitchFamily="2" charset="2"/>
              <a:buChar char="§"/>
            </a:pPr>
            <a:r>
              <a:rPr lang="en-GB" sz="1000" dirty="0" err="1"/>
              <a:t>Salamon</a:t>
            </a:r>
            <a:r>
              <a:rPr lang="en-GB" sz="1000" dirty="0"/>
              <a:t>, Lester M., and S. </a:t>
            </a:r>
            <a:r>
              <a:rPr lang="en-GB" sz="1000" dirty="0" err="1"/>
              <a:t>Wojciech</a:t>
            </a:r>
            <a:r>
              <a:rPr lang="en-GB" sz="1000" dirty="0"/>
              <a:t> </a:t>
            </a:r>
            <a:r>
              <a:rPr lang="en-GB" sz="1000" dirty="0" err="1"/>
              <a:t>Sokolowski</a:t>
            </a:r>
            <a:r>
              <a:rPr lang="en-GB" sz="1000" dirty="0"/>
              <a:t>. 2003. “Institutional Roots of Volunteering.” In </a:t>
            </a:r>
            <a:r>
              <a:rPr lang="en-GB" sz="1000" i="1" dirty="0"/>
              <a:t>The Values of Volunteering: Cross-Cultural Perspectives</a:t>
            </a:r>
            <a:r>
              <a:rPr lang="en-GB" sz="1000" dirty="0"/>
              <a:t>, ed. Paul Dekker and </a:t>
            </a:r>
            <a:r>
              <a:rPr lang="en-GB" sz="1000" dirty="0" err="1"/>
              <a:t>Loek</a:t>
            </a:r>
            <a:r>
              <a:rPr lang="en-GB" sz="1000" dirty="0"/>
              <a:t> </a:t>
            </a:r>
            <a:r>
              <a:rPr lang="en-GB" sz="1000" dirty="0" err="1"/>
              <a:t>Halman</a:t>
            </a:r>
            <a:r>
              <a:rPr lang="en-GB" sz="1000" dirty="0"/>
              <a:t>, 71–90. New York: Springer.</a:t>
            </a:r>
            <a:endParaRPr lang="en-US" sz="1000" dirty="0"/>
          </a:p>
          <a:p>
            <a:pPr>
              <a:buFont typeface="Wingdings" panose="05000000000000000000" pitchFamily="2" charset="2"/>
              <a:buChar char="§"/>
            </a:pPr>
            <a:r>
              <a:rPr lang="en-GB" sz="1000" dirty="0" err="1"/>
              <a:t>Sargsyan</a:t>
            </a:r>
            <a:r>
              <a:rPr lang="en-GB" sz="1000" dirty="0"/>
              <a:t>, Lilith. 2012. “Key Motivational Drivers for Volunteering”. Yerevan, Armenia: American University of Armenia.</a:t>
            </a:r>
            <a:endParaRPr lang="en-US" sz="1000" dirty="0"/>
          </a:p>
          <a:p>
            <a:pPr>
              <a:buFont typeface="Wingdings" panose="05000000000000000000" pitchFamily="2" charset="2"/>
              <a:buChar char="§"/>
            </a:pPr>
            <a:r>
              <a:rPr lang="en-GB" sz="1000" dirty="0" err="1" smtClean="0"/>
              <a:t>Skoglund</a:t>
            </a:r>
            <a:r>
              <a:rPr lang="en-GB" sz="1000" dirty="0"/>
              <a:t>, Andrea </a:t>
            </a:r>
            <a:r>
              <a:rPr lang="en-GB" sz="1000" dirty="0" err="1"/>
              <a:t>Galiette</a:t>
            </a:r>
            <a:r>
              <a:rPr lang="en-GB" sz="1000" dirty="0"/>
              <a:t>. 2006. “Do Not Forget About Your Volunteers: A Qualitative Analysis of Factors Influencing Volunteer Turnover.” </a:t>
            </a:r>
            <a:r>
              <a:rPr lang="en-GB" sz="1000" i="1" dirty="0"/>
              <a:t>Health and Social Work</a:t>
            </a:r>
            <a:r>
              <a:rPr lang="en-GB" sz="1000" dirty="0"/>
              <a:t> 31 (3): 217–220.</a:t>
            </a:r>
            <a:endParaRPr lang="en-US" sz="1000" dirty="0"/>
          </a:p>
          <a:p>
            <a:pPr>
              <a:buFont typeface="Wingdings" panose="05000000000000000000" pitchFamily="2" charset="2"/>
              <a:buChar char="§"/>
            </a:pPr>
            <a:r>
              <a:rPr lang="en-GB" sz="1000" dirty="0"/>
              <a:t>Smith, David H. 1981. “Altruism, Volunteers, and Volunteerism.” </a:t>
            </a:r>
            <a:r>
              <a:rPr lang="en-GB" sz="1000" i="1" dirty="0" smtClean="0"/>
              <a:t>Non-profit </a:t>
            </a:r>
            <a:r>
              <a:rPr lang="en-GB" sz="1000" i="1" dirty="0"/>
              <a:t>and Voluntary Sector Quarterly</a:t>
            </a:r>
            <a:r>
              <a:rPr lang="en-GB" sz="1000" dirty="0"/>
              <a:t> 10 (1): 21–36.</a:t>
            </a:r>
            <a:endParaRPr lang="en-US" sz="1000" dirty="0"/>
          </a:p>
          <a:p>
            <a:pPr>
              <a:buFont typeface="Wingdings" panose="05000000000000000000" pitchFamily="2" charset="2"/>
              <a:buChar char="§"/>
            </a:pPr>
            <a:r>
              <a:rPr lang="en-GB" sz="1000" dirty="0" err="1"/>
              <a:t>Thoits</a:t>
            </a:r>
            <a:r>
              <a:rPr lang="en-GB" sz="1000" dirty="0"/>
              <a:t>, Peggy A., and </a:t>
            </a:r>
            <a:r>
              <a:rPr lang="en-GB" sz="1000" dirty="0" err="1"/>
              <a:t>Lyndi</a:t>
            </a:r>
            <a:r>
              <a:rPr lang="en-GB" sz="1000" dirty="0"/>
              <a:t> N. Hewitt. 2001. “Volunteer Work and Well-being.” </a:t>
            </a:r>
            <a:r>
              <a:rPr lang="en-GB" sz="1000" i="1" dirty="0"/>
              <a:t>Journal of Health and </a:t>
            </a:r>
            <a:r>
              <a:rPr lang="en-GB" sz="1000" i="1"/>
              <a:t>Social </a:t>
            </a:r>
            <a:r>
              <a:rPr lang="en-GB" sz="1000" i="1" smtClean="0"/>
              <a:t>Behaviour</a:t>
            </a:r>
            <a:r>
              <a:rPr lang="en-GB" sz="1000" smtClean="0"/>
              <a:t>: </a:t>
            </a:r>
            <a:r>
              <a:rPr lang="en-GB" sz="1000" dirty="0"/>
              <a:t>115–131.</a:t>
            </a:r>
            <a:endParaRPr lang="en-US" sz="1000" dirty="0"/>
          </a:p>
          <a:p>
            <a:pPr>
              <a:buFont typeface="Wingdings" panose="05000000000000000000" pitchFamily="2" charset="2"/>
              <a:buChar char="§"/>
            </a:pPr>
            <a:r>
              <a:rPr lang="en-GB" sz="1000" dirty="0"/>
              <a:t>Wilson, John. 2000. “Volunteering.” </a:t>
            </a:r>
            <a:r>
              <a:rPr lang="en-GB" sz="1000" i="1" dirty="0"/>
              <a:t>Annual Review of Sociology</a:t>
            </a:r>
            <a:r>
              <a:rPr lang="en-GB" sz="1000" dirty="0"/>
              <a:t> 26: 215–240.</a:t>
            </a:r>
            <a:endParaRPr lang="en-US" sz="1000" dirty="0"/>
          </a:p>
          <a:p>
            <a:pPr marL="0" indent="0">
              <a:buNone/>
            </a:pPr>
            <a:endParaRPr lang="en-US" sz="1000" dirty="0"/>
          </a:p>
          <a:p>
            <a:endParaRPr lang="en-US" sz="1000" dirty="0"/>
          </a:p>
        </p:txBody>
      </p:sp>
      <p:sp>
        <p:nvSpPr>
          <p:cNvPr id="4" name="Date Placeholder 3"/>
          <p:cNvSpPr>
            <a:spLocks noGrp="1"/>
          </p:cNvSpPr>
          <p:nvPr>
            <p:ph type="dt" sz="half" idx="10"/>
          </p:nvPr>
        </p:nvSpPr>
        <p:spPr/>
        <p:txBody>
          <a:bodyPr/>
          <a:lstStyle/>
          <a:p>
            <a:fld id="{295C62F3-5BDB-4015-8867-5825B48EEB44}" type="datetime1">
              <a:rPr lang="en-US" smtClean="0"/>
              <a:t>9/8/2014</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340971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0"/>
            <a:ext cx="8229600" cy="1752600"/>
          </a:xfrm>
        </p:spPr>
        <p:txBody>
          <a:bodyPr>
            <a:noAutofit/>
          </a:bodyPr>
          <a:lstStyle/>
          <a:p>
            <a:pPr marL="0" indent="0" algn="r"/>
            <a:r>
              <a:rPr lang="en-US" sz="2400" dirty="0" smtClean="0"/>
              <a:t>Turpanjian Center for Policy Analysis</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American University of Armenia</a:t>
            </a:r>
            <a:r>
              <a:rPr lang="en-US" sz="2400" dirty="0" smtClean="0"/>
              <a:t/>
            </a:r>
            <a:br>
              <a:rPr lang="en-US" sz="2400" dirty="0" smtClean="0"/>
            </a:br>
            <a:r>
              <a:rPr lang="en-US" sz="2400" dirty="0" smtClean="0">
                <a:hlinkClick r:id="rId2"/>
              </a:rPr>
              <a:t>www.tcpa.aua.am</a:t>
            </a:r>
            <a:r>
              <a:rPr lang="en-US" sz="2400" dirty="0" smtClean="0"/>
              <a:t/>
            </a:r>
            <a:br>
              <a:rPr lang="en-US" sz="2400" dirty="0" smtClean="0"/>
            </a:br>
            <a:r>
              <a:rPr lang="en-US" sz="2400" dirty="0" smtClean="0"/>
              <a:t/>
            </a:r>
            <a:br>
              <a:rPr lang="en-US" sz="2400" dirty="0" smtClean="0"/>
            </a:br>
            <a:r>
              <a:rPr lang="en-US" sz="2400" dirty="0" smtClean="0"/>
              <a:t>Valentina Gevorgyan</a:t>
            </a:r>
            <a:br>
              <a:rPr lang="en-US" sz="2400" dirty="0" smtClean="0"/>
            </a:br>
            <a:r>
              <a:rPr lang="en-US" sz="2400" dirty="0" smtClean="0"/>
              <a:t>research assistant</a:t>
            </a:r>
            <a:br>
              <a:rPr lang="en-US" sz="2400" dirty="0" smtClean="0"/>
            </a:br>
            <a:r>
              <a:rPr lang="en-US" sz="2400" dirty="0" smtClean="0">
                <a:hlinkClick r:id="rId3"/>
              </a:rPr>
              <a:t>vgevorgyan@aua.am</a:t>
            </a:r>
            <a:r>
              <a:rPr lang="en-US" sz="2400" dirty="0" smtClean="0"/>
              <a:t/>
            </a:r>
            <a:br>
              <a:rPr lang="en-US" sz="2400" dirty="0" smtClean="0"/>
            </a:br>
            <a:endParaRPr lang="en-US" sz="2400" dirty="0"/>
          </a:p>
        </p:txBody>
      </p:sp>
      <p:pic>
        <p:nvPicPr>
          <p:cNvPr id="2050" name="Picture 2" descr="C:\Users\vgevorgyan\Desktop\image0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0"/>
            <a:ext cx="21336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vgevorgyan\Desktop\DOCS ; DATA\1236070_1420219911533255_60965391_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5B06D6CC-F8D1-4CD7-ACDB-0E66A52BBC07}" type="datetime1">
              <a:rPr lang="en-US" smtClean="0"/>
              <a:t>9/8/2014</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Rectangle 4"/>
          <p:cNvSpPr/>
          <p:nvPr/>
        </p:nvSpPr>
        <p:spPr>
          <a:xfrm>
            <a:off x="3429000" y="685800"/>
            <a:ext cx="1828800" cy="1107996"/>
          </a:xfrm>
          <a:prstGeom prst="rect">
            <a:avLst/>
          </a:prstGeom>
        </p:spPr>
        <p:txBody>
          <a:bodyPr wrap="square">
            <a:spAutoFit/>
          </a:bodyPr>
          <a:lstStyle/>
          <a:p>
            <a:r>
              <a:rPr lang="en-US" sz="2400" dirty="0">
                <a:solidFill>
                  <a:prstClr val="black"/>
                </a:solidFill>
                <a:ea typeface="+mj-ea"/>
                <a:cs typeface="+mj-cs"/>
              </a:rPr>
              <a:t>Thank </a:t>
            </a:r>
            <a:r>
              <a:rPr lang="en-US" sz="2400" dirty="0" smtClean="0">
                <a:solidFill>
                  <a:prstClr val="black"/>
                </a:solidFill>
                <a:ea typeface="+mj-ea"/>
                <a:cs typeface="+mj-cs"/>
              </a:rPr>
              <a:t>you</a:t>
            </a:r>
            <a:r>
              <a:rPr lang="en-US" sz="2400" dirty="0">
                <a:solidFill>
                  <a:prstClr val="black"/>
                </a:solidFill>
                <a:ea typeface="+mj-ea"/>
                <a:cs typeface="+mj-cs"/>
              </a:rPr>
              <a:t/>
            </a:r>
            <a:br>
              <a:rPr lang="en-US" sz="2400" dirty="0">
                <a:solidFill>
                  <a:prstClr val="black"/>
                </a:solidFill>
                <a:ea typeface="+mj-ea"/>
                <a:cs typeface="+mj-cs"/>
              </a:rPr>
            </a:br>
            <a:r>
              <a:rPr lang="en-US" sz="2400" dirty="0">
                <a:solidFill>
                  <a:prstClr val="black"/>
                </a:solidFill>
                <a:ea typeface="+mj-ea"/>
                <a:cs typeface="+mj-cs"/>
              </a:rPr>
              <a:t/>
            </a:r>
            <a:br>
              <a:rPr lang="en-US" sz="2400" dirty="0">
                <a:solidFill>
                  <a:prstClr val="black"/>
                </a:solidFill>
                <a:ea typeface="+mj-ea"/>
                <a:cs typeface="+mj-cs"/>
              </a:rPr>
            </a:br>
            <a:endParaRPr lang="en-US" dirty="0"/>
          </a:p>
        </p:txBody>
      </p:sp>
      <p:sp>
        <p:nvSpPr>
          <p:cNvPr id="8" name="Title 1"/>
          <p:cNvSpPr txBox="1">
            <a:spLocks/>
          </p:cNvSpPr>
          <p:nvPr/>
        </p:nvSpPr>
        <p:spPr>
          <a:xfrm>
            <a:off x="381000" y="5886450"/>
            <a:ext cx="2667000" cy="285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00" dirty="0" smtClean="0"/>
              <a:t>URL: </a:t>
            </a:r>
            <a:r>
              <a:rPr lang="en-US" sz="900" i="1" dirty="0">
                <a:solidFill>
                  <a:srgbClr val="002060"/>
                </a:solidFill>
                <a:cs typeface="Times New Roman" panose="02020603050405020304" pitchFamily="18" charset="0"/>
                <a:hlinkClick r:id="rId6"/>
              </a:rPr>
              <a:t>http://tcpa.aua.am/what-we-do</a:t>
            </a:r>
            <a:r>
              <a:rPr lang="en-US" sz="900" i="1" dirty="0" smtClean="0">
                <a:solidFill>
                  <a:srgbClr val="002060"/>
                </a:solidFill>
                <a:cs typeface="Times New Roman" panose="02020603050405020304" pitchFamily="18" charset="0"/>
                <a:hlinkClick r:id="rId6"/>
              </a:rPr>
              <a:t>/</a:t>
            </a:r>
            <a:r>
              <a:rPr lang="en-US" sz="900" i="1" dirty="0" smtClean="0">
                <a:solidFill>
                  <a:srgbClr val="002060"/>
                </a:solidFill>
                <a:cs typeface="Times New Roman" panose="02020603050405020304" pitchFamily="18" charset="0"/>
              </a:rPr>
              <a:t> (</a:t>
            </a:r>
            <a:r>
              <a:rPr lang="en-US" sz="900" dirty="0" smtClean="0"/>
              <a:t>August 2014) </a:t>
            </a:r>
            <a:endParaRPr lang="en-US" sz="900" i="1" dirty="0" smtClean="0">
              <a:solidFill>
                <a:srgbClr val="002060"/>
              </a:solidFill>
              <a:cs typeface="Times New Roman" panose="02020603050405020304" pitchFamily="18" charset="0"/>
            </a:endParaRPr>
          </a:p>
        </p:txBody>
      </p:sp>
    </p:spTree>
    <p:extLst>
      <p:ext uri="{BB962C8B-B14F-4D97-AF65-F5344CB8AC3E}">
        <p14:creationId xmlns:p14="http://schemas.microsoft.com/office/powerpoint/2010/main" val="2168667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002060"/>
                </a:solidFill>
              </a:rPr>
              <a:t>Armenia</a:t>
            </a:r>
            <a:r>
              <a:rPr lang="en-US" sz="3800" dirty="0" smtClean="0"/>
              <a:t>: historical overview</a:t>
            </a:r>
            <a:endParaRPr lang="en-US" sz="3800" dirty="0"/>
          </a:p>
        </p:txBody>
      </p:sp>
      <p:sp>
        <p:nvSpPr>
          <p:cNvPr id="3" name="Content Placeholder 2"/>
          <p:cNvSpPr>
            <a:spLocks noGrp="1"/>
          </p:cNvSpPr>
          <p:nvPr>
            <p:ph idx="1"/>
          </p:nvPr>
        </p:nvSpPr>
        <p:spPr>
          <a:xfrm>
            <a:off x="685800" y="1112837"/>
            <a:ext cx="8229600" cy="4525963"/>
          </a:xfrm>
        </p:spPr>
        <p:txBody>
          <a:bodyPr/>
          <a:lstStyle/>
          <a:p>
            <a:pPr marL="0" indent="0" algn="ctr">
              <a:lnSpc>
                <a:spcPct val="200000"/>
              </a:lnSpc>
              <a:buNone/>
            </a:pPr>
            <a:r>
              <a:rPr lang="en-US" sz="2400" dirty="0" smtClean="0">
                <a:latin typeface="+mj-lt"/>
              </a:rPr>
              <a:t>					</a:t>
            </a:r>
            <a:r>
              <a:rPr lang="en-US" sz="2000" b="1" dirty="0" smtClean="0">
                <a:latin typeface="+mj-lt"/>
              </a:rPr>
              <a:t>Independence 1991</a:t>
            </a:r>
          </a:p>
          <a:p>
            <a:pPr>
              <a:lnSpc>
                <a:spcPct val="200000"/>
              </a:lnSpc>
              <a:buFont typeface="Wingdings" panose="05000000000000000000" pitchFamily="2" charset="2"/>
              <a:buChar char="§"/>
            </a:pPr>
            <a:r>
              <a:rPr lang="en-US" sz="2000" dirty="0" smtClean="0">
                <a:latin typeface="+mj-lt"/>
              </a:rPr>
              <a:t>Communist system</a:t>
            </a:r>
          </a:p>
          <a:p>
            <a:pPr>
              <a:lnSpc>
                <a:spcPct val="200000"/>
              </a:lnSpc>
              <a:buFont typeface="Wingdings" panose="05000000000000000000" pitchFamily="2" charset="2"/>
              <a:buChar char="§"/>
            </a:pPr>
            <a:r>
              <a:rPr lang="en-US" sz="2000" dirty="0" smtClean="0">
                <a:latin typeface="+mj-lt"/>
              </a:rPr>
              <a:t>Weakness of civil society </a:t>
            </a:r>
          </a:p>
          <a:p>
            <a:pPr>
              <a:lnSpc>
                <a:spcPct val="200000"/>
              </a:lnSpc>
              <a:buFont typeface="Wingdings" panose="05000000000000000000" pitchFamily="2" charset="2"/>
              <a:buChar char="§"/>
            </a:pPr>
            <a:r>
              <a:rPr lang="en-US" sz="2000" dirty="0" smtClean="0">
                <a:latin typeface="+mj-lt"/>
              </a:rPr>
              <a:t>Mistrust and low volunteering</a:t>
            </a:r>
          </a:p>
          <a:p>
            <a:pPr>
              <a:lnSpc>
                <a:spcPct val="200000"/>
              </a:lnSpc>
              <a:buFont typeface="Wingdings" panose="05000000000000000000" pitchFamily="2" charset="2"/>
              <a:buChar char="§"/>
            </a:pPr>
            <a:r>
              <a:rPr lang="en-US" sz="2000" dirty="0" smtClean="0">
                <a:latin typeface="+mj-lt"/>
              </a:rPr>
              <a:t>Armenian civil society: </a:t>
            </a:r>
            <a:r>
              <a:rPr lang="en-US" sz="2000" u="sng" dirty="0" smtClean="0">
                <a:latin typeface="+mj-lt"/>
              </a:rPr>
              <a:t>volunteering</a:t>
            </a:r>
            <a:endParaRPr lang="en-US" sz="2000" u="sng" dirty="0" smtClean="0"/>
          </a:p>
          <a:p>
            <a:endParaRPr lang="en-US" dirty="0"/>
          </a:p>
        </p:txBody>
      </p:sp>
      <p:pic>
        <p:nvPicPr>
          <p:cNvPr id="4" name="Picture 2" descr="C:\Users\vgevorgyan\Desktop\DOCS ; DATA\1236070_1420219911533255_60965391_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a:xfrm>
            <a:off x="457200" y="6310313"/>
            <a:ext cx="2133600" cy="365125"/>
          </a:xfrm>
        </p:spPr>
        <p:txBody>
          <a:bodyPr/>
          <a:lstStyle/>
          <a:p>
            <a:fld id="{B504BB50-AB3B-4C4E-A240-354EA953774B}" type="datetime1">
              <a:rPr lang="en-US" smtClean="0"/>
              <a:t>9/8/2014</a:t>
            </a:fld>
            <a:endParaRPr lang="en-US" dirty="0"/>
          </a:p>
        </p:txBody>
      </p:sp>
      <p:sp>
        <p:nvSpPr>
          <p:cNvPr id="6" name="Slide Number Placeholder 5"/>
          <p:cNvSpPr>
            <a:spLocks noGrp="1"/>
          </p:cNvSpPr>
          <p:nvPr>
            <p:ph type="sldNum" sz="quarter" idx="12"/>
          </p:nvPr>
        </p:nvSpPr>
        <p:spPr>
          <a:xfrm>
            <a:off x="6553200" y="6310313"/>
            <a:ext cx="2133600" cy="365125"/>
          </a:xfrm>
        </p:spPr>
        <p:txBody>
          <a:bodyPr/>
          <a:lstStyle/>
          <a:p>
            <a:fld id="{B6F15528-21DE-4FAA-801E-634DDDAF4B2B}" type="slidenum">
              <a:rPr lang="en-US" smtClean="0"/>
              <a:pPr/>
              <a:t>2</a:t>
            </a:fld>
            <a:endParaRPr lang="en-US" dirty="0"/>
          </a:p>
        </p:txBody>
      </p:sp>
      <p:pic>
        <p:nvPicPr>
          <p:cNvPr id="1026" name="Picture 2" descr="C:\Users\vgevorgyan\Desktop\geography-of-armenia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199" y="2234363"/>
            <a:ext cx="2687955" cy="236303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5257800" y="4514850"/>
            <a:ext cx="2764154" cy="285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00" dirty="0" smtClean="0"/>
              <a:t>URL: </a:t>
            </a:r>
            <a:r>
              <a:rPr lang="en-US" sz="900" i="1" dirty="0" smtClean="0">
                <a:solidFill>
                  <a:srgbClr val="002060"/>
                </a:solidFill>
                <a:cs typeface="Times New Roman" panose="02020603050405020304" pitchFamily="18" charset="0"/>
                <a:hlinkClick r:id="rId5"/>
              </a:rPr>
              <a:t>http</a:t>
            </a:r>
            <a:r>
              <a:rPr lang="en-US" sz="900" i="1" dirty="0">
                <a:solidFill>
                  <a:srgbClr val="002060"/>
                </a:solidFill>
                <a:cs typeface="Times New Roman" panose="02020603050405020304" pitchFamily="18" charset="0"/>
                <a:hlinkClick r:id="rId5"/>
              </a:rPr>
              <a:t>://</a:t>
            </a:r>
            <a:r>
              <a:rPr lang="en-US" sz="900" i="1" dirty="0" smtClean="0">
                <a:solidFill>
                  <a:srgbClr val="002060"/>
                </a:solidFill>
                <a:cs typeface="Times New Roman" panose="02020603050405020304" pitchFamily="18" charset="0"/>
                <a:hlinkClick r:id="rId5"/>
              </a:rPr>
              <a:t>placesbook.org/armenia</a:t>
            </a:r>
            <a:r>
              <a:rPr lang="en-US" sz="900" i="1" dirty="0" smtClean="0">
                <a:solidFill>
                  <a:srgbClr val="002060"/>
                </a:solidFill>
                <a:cs typeface="Times New Roman" panose="02020603050405020304" pitchFamily="18" charset="0"/>
              </a:rPr>
              <a:t> (</a:t>
            </a:r>
            <a:r>
              <a:rPr lang="en-US" sz="900" dirty="0" smtClean="0"/>
              <a:t>August 2014) </a:t>
            </a:r>
            <a:endParaRPr lang="en-US" sz="900" i="1" dirty="0" smtClean="0">
              <a:solidFill>
                <a:srgbClr val="002060"/>
              </a:solidFill>
              <a:cs typeface="Times New Roman" panose="02020603050405020304" pitchFamily="18" charset="0"/>
            </a:endParaRPr>
          </a:p>
        </p:txBody>
      </p:sp>
      <p:sp>
        <p:nvSpPr>
          <p:cNvPr id="11" name="Slide Number Placeholder 5"/>
          <p:cNvSpPr txBox="1">
            <a:spLocks/>
          </p:cNvSpPr>
          <p:nvPr/>
        </p:nvSpPr>
        <p:spPr>
          <a:xfrm>
            <a:off x="5181600" y="5257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5583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smtClean="0">
                <a:solidFill>
                  <a:srgbClr val="002060"/>
                </a:solidFill>
              </a:rPr>
              <a:t>Motivations to volunteer</a:t>
            </a:r>
            <a:r>
              <a:rPr lang="en-US" sz="3200" dirty="0" smtClean="0"/>
              <a:t>: </a:t>
            </a:r>
            <a:br>
              <a:rPr lang="en-US" sz="3200" dirty="0" smtClean="0"/>
            </a:br>
            <a:r>
              <a:rPr lang="en-US" sz="3200" dirty="0" smtClean="0"/>
              <a:t>two perspectives</a:t>
            </a:r>
            <a:endParaRPr lang="en-US" sz="3200" dirty="0"/>
          </a:p>
        </p:txBody>
      </p:sp>
      <p:sp>
        <p:nvSpPr>
          <p:cNvPr id="4" name="Date Placeholder 3"/>
          <p:cNvSpPr>
            <a:spLocks noGrp="1"/>
          </p:cNvSpPr>
          <p:nvPr>
            <p:ph type="dt" sz="half" idx="10"/>
          </p:nvPr>
        </p:nvSpPr>
        <p:spPr/>
        <p:txBody>
          <a:bodyPr/>
          <a:lstStyle/>
          <a:p>
            <a:fld id="{295C62F3-5BDB-4015-8867-5825B48EEB44}" type="datetime1">
              <a:rPr lang="en-US" smtClean="0"/>
              <a:t>9/8/2014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Rounded Rectangle 5"/>
          <p:cNvSpPr/>
          <p:nvPr/>
        </p:nvSpPr>
        <p:spPr>
          <a:xfrm>
            <a:off x="914400" y="2590800"/>
            <a:ext cx="3352800" cy="12192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solidFill>
                  <a:schemeClr val="tx1"/>
                </a:solidFill>
              </a:rPr>
              <a:t>Volunteers at NGOs</a:t>
            </a:r>
            <a:endParaRPr lang="en-US" sz="2400" dirty="0">
              <a:solidFill>
                <a:schemeClr val="tx1"/>
              </a:solidFill>
            </a:endParaRPr>
          </a:p>
        </p:txBody>
      </p:sp>
      <p:sp>
        <p:nvSpPr>
          <p:cNvPr id="7" name="Rounded Rectangle 6"/>
          <p:cNvSpPr/>
          <p:nvPr/>
        </p:nvSpPr>
        <p:spPr>
          <a:xfrm>
            <a:off x="4648200" y="2590800"/>
            <a:ext cx="3352800" cy="12192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solidFill>
                  <a:schemeClr val="tx1"/>
                </a:solidFill>
              </a:rPr>
              <a:t>Leaders of NGOs</a:t>
            </a:r>
            <a:endParaRPr lang="en-US" sz="2400" dirty="0">
              <a:solidFill>
                <a:schemeClr val="tx1"/>
              </a:solidFill>
            </a:endParaRPr>
          </a:p>
        </p:txBody>
      </p:sp>
      <p:pic>
        <p:nvPicPr>
          <p:cNvPr id="9"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17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Literature review:</a:t>
            </a:r>
            <a:br>
              <a:rPr lang="en-US" sz="3300" dirty="0" smtClean="0"/>
            </a:br>
            <a:r>
              <a:rPr lang="en-US" sz="3300" dirty="0" smtClean="0"/>
              <a:t>Motivations to volunteer</a:t>
            </a:r>
            <a:endParaRPr lang="ru-RU" sz="3300" dirty="0"/>
          </a:p>
        </p:txBody>
      </p:sp>
      <p:sp>
        <p:nvSpPr>
          <p:cNvPr id="3" name="Content Placeholder 2"/>
          <p:cNvSpPr>
            <a:spLocks noGrp="1"/>
          </p:cNvSpPr>
          <p:nvPr>
            <p:ph idx="1"/>
          </p:nvPr>
        </p:nvSpPr>
        <p:spPr/>
        <p:txBody>
          <a:bodyPr>
            <a:normAutofit/>
          </a:bodyPr>
          <a:lstStyle/>
          <a:p>
            <a:pPr>
              <a:buFont typeface="Calibri" panose="020F0502020204030204" pitchFamily="34" charset="0"/>
              <a:buChar char="*"/>
            </a:pPr>
            <a:r>
              <a:rPr lang="en-US" sz="2200" dirty="0" smtClean="0">
                <a:solidFill>
                  <a:srgbClr val="002060"/>
                </a:solidFill>
              </a:rPr>
              <a:t>Six functions: values, understanding, enhancement, career, social and protective </a:t>
            </a:r>
            <a:r>
              <a:rPr lang="en-US" sz="2200" dirty="0" smtClean="0"/>
              <a:t>(Clary and Snyder 1999)</a:t>
            </a:r>
          </a:p>
          <a:p>
            <a:pPr>
              <a:buFont typeface="Calibri" panose="020F0502020204030204" pitchFamily="34" charset="0"/>
              <a:buChar char="*"/>
            </a:pPr>
            <a:r>
              <a:rPr lang="en-US" sz="2200" dirty="0" smtClean="0">
                <a:solidFill>
                  <a:srgbClr val="002060"/>
                </a:solidFill>
              </a:rPr>
              <a:t>Altruism </a:t>
            </a:r>
            <a:r>
              <a:rPr lang="en-US" sz="2200" dirty="0">
                <a:solidFill>
                  <a:srgbClr val="002060"/>
                </a:solidFill>
              </a:rPr>
              <a:t>debate </a:t>
            </a:r>
            <a:r>
              <a:rPr lang="en-US" sz="2200" dirty="0"/>
              <a:t>(Smith 1981; Pearce 1993)</a:t>
            </a:r>
          </a:p>
          <a:p>
            <a:pPr>
              <a:buFont typeface="Calibri" panose="020F0502020204030204" pitchFamily="34" charset="0"/>
              <a:buChar char="*"/>
            </a:pPr>
            <a:r>
              <a:rPr lang="en-US" sz="2200" dirty="0" smtClean="0">
                <a:solidFill>
                  <a:srgbClr val="002060"/>
                </a:solidFill>
              </a:rPr>
              <a:t>Sacrifice and self-improvement </a:t>
            </a:r>
            <a:r>
              <a:rPr lang="en-US" sz="2200" dirty="0" smtClean="0"/>
              <a:t>(Wilson 2000)</a:t>
            </a:r>
          </a:p>
          <a:p>
            <a:pPr>
              <a:buFont typeface="Calibri" panose="020F0502020204030204" pitchFamily="34" charset="0"/>
              <a:buChar char="*"/>
            </a:pPr>
            <a:r>
              <a:rPr lang="en-US" sz="2200" dirty="0" smtClean="0">
                <a:solidFill>
                  <a:srgbClr val="002060"/>
                </a:solidFill>
              </a:rPr>
              <a:t>Self-development and social ties </a:t>
            </a:r>
            <a:r>
              <a:rPr lang="en-US" sz="2200" dirty="0" smtClean="0"/>
              <a:t>(</a:t>
            </a:r>
            <a:r>
              <a:rPr lang="en-US" sz="2200" dirty="0" err="1" smtClean="0"/>
              <a:t>Thoits</a:t>
            </a:r>
            <a:r>
              <a:rPr lang="en-US" sz="2200" dirty="0" smtClean="0"/>
              <a:t> and Hewitt 2001; </a:t>
            </a:r>
            <a:r>
              <a:rPr lang="en-US" sz="2200" dirty="0" err="1" smtClean="0"/>
              <a:t>Salamon</a:t>
            </a:r>
            <a:r>
              <a:rPr lang="en-US" sz="2200" dirty="0" smtClean="0"/>
              <a:t> and </a:t>
            </a:r>
            <a:r>
              <a:rPr lang="en-US" sz="2200" dirty="0" err="1" smtClean="0"/>
              <a:t>Sokolowski</a:t>
            </a:r>
            <a:r>
              <a:rPr lang="en-US" sz="2200" dirty="0" smtClean="0"/>
              <a:t> 2003)</a:t>
            </a:r>
          </a:p>
          <a:p>
            <a:pPr>
              <a:buFont typeface="Calibri" panose="020F0502020204030204" pitchFamily="34" charset="0"/>
              <a:buChar char="*"/>
            </a:pPr>
            <a:r>
              <a:rPr lang="en-US" sz="2200" dirty="0" smtClean="0">
                <a:solidFill>
                  <a:srgbClr val="002060"/>
                </a:solidFill>
              </a:rPr>
              <a:t>Willingness to help others </a:t>
            </a:r>
            <a:r>
              <a:rPr lang="en-US" sz="2200" dirty="0" smtClean="0"/>
              <a:t>(</a:t>
            </a:r>
            <a:r>
              <a:rPr lang="en-US" sz="2200" dirty="0" err="1" smtClean="0"/>
              <a:t>Rehberg</a:t>
            </a:r>
            <a:r>
              <a:rPr lang="en-US" sz="2200" dirty="0" smtClean="0"/>
              <a:t> 2005)</a:t>
            </a:r>
          </a:p>
          <a:p>
            <a:pPr>
              <a:buFont typeface="Calibri" panose="020F0502020204030204" pitchFamily="34" charset="0"/>
              <a:buChar char="*"/>
            </a:pPr>
            <a:r>
              <a:rPr lang="en-US" sz="2200" dirty="0" smtClean="0">
                <a:solidFill>
                  <a:srgbClr val="002060"/>
                </a:solidFill>
              </a:rPr>
              <a:t>Altruism involved with each of the motivations </a:t>
            </a:r>
            <a:r>
              <a:rPr lang="en-US" sz="2200" dirty="0" smtClean="0"/>
              <a:t>(Burns et al. 2006)</a:t>
            </a:r>
          </a:p>
          <a:p>
            <a:pPr>
              <a:buFont typeface="Calibri" panose="020F0502020204030204" pitchFamily="34" charset="0"/>
              <a:buChar char="*"/>
            </a:pPr>
            <a:r>
              <a:rPr lang="en-US" sz="2200" dirty="0" smtClean="0">
                <a:solidFill>
                  <a:srgbClr val="002060"/>
                </a:solidFill>
              </a:rPr>
              <a:t>Generosity and personal fulfillment </a:t>
            </a:r>
            <a:r>
              <a:rPr lang="en-US" sz="2200" dirty="0" smtClean="0"/>
              <a:t>(</a:t>
            </a:r>
            <a:r>
              <a:rPr lang="en-US" sz="2200" dirty="0" err="1" smtClean="0"/>
              <a:t>Skoglund</a:t>
            </a:r>
            <a:r>
              <a:rPr lang="en-US" sz="2200" dirty="0" smtClean="0"/>
              <a:t> 2006; Blanchard 2006)</a:t>
            </a:r>
          </a:p>
          <a:p>
            <a:endParaRPr lang="ru-RU" sz="2400" dirty="0"/>
          </a:p>
        </p:txBody>
      </p:sp>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171EC40E-A6AB-457D-B439-84FE5BD8DD8B}"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921464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229600" cy="1143000"/>
          </a:xfrm>
        </p:spPr>
        <p:txBody>
          <a:bodyPr>
            <a:normAutofit/>
          </a:bodyPr>
          <a:lstStyle/>
          <a:p>
            <a:r>
              <a:rPr lang="en-US" sz="3500" dirty="0" smtClean="0"/>
              <a:t>Method</a:t>
            </a:r>
            <a:endParaRPr lang="en-US" sz="3500" dirty="0"/>
          </a:p>
        </p:txBody>
      </p:sp>
      <p:sp>
        <p:nvSpPr>
          <p:cNvPr id="3" name="Content Placeholder 2"/>
          <p:cNvSpPr>
            <a:spLocks noGrp="1"/>
          </p:cNvSpPr>
          <p:nvPr>
            <p:ph idx="1"/>
          </p:nvPr>
        </p:nvSpPr>
        <p:spPr/>
        <p:txBody>
          <a:bodyPr/>
          <a:lstStyle/>
          <a:p>
            <a:r>
              <a:rPr lang="en-US" sz="2400" dirty="0" smtClean="0"/>
              <a:t>30 semi-structured interviews with volunteers</a:t>
            </a:r>
          </a:p>
          <a:p>
            <a:pPr marL="0" indent="0">
              <a:buNone/>
            </a:pPr>
            <a:r>
              <a:rPr lang="en-US" sz="2400" dirty="0"/>
              <a:t>	</a:t>
            </a:r>
            <a:r>
              <a:rPr lang="en-US" sz="2400" dirty="0" smtClean="0"/>
              <a:t>and leaders of NGOs</a:t>
            </a:r>
          </a:p>
          <a:p>
            <a:pPr>
              <a:lnSpc>
                <a:spcPct val="150000"/>
              </a:lnSpc>
            </a:pPr>
            <a:r>
              <a:rPr lang="en-US" sz="2400" dirty="0" smtClean="0"/>
              <a:t>Data </a:t>
            </a:r>
            <a:r>
              <a:rPr lang="en-US" sz="2400" dirty="0"/>
              <a:t>collected: October – December, 2013</a:t>
            </a:r>
          </a:p>
          <a:p>
            <a:pPr>
              <a:lnSpc>
                <a:spcPct val="150000"/>
              </a:lnSpc>
            </a:pPr>
            <a:r>
              <a:rPr lang="en-US" sz="2400" dirty="0"/>
              <a:t>Location: Yerevan (capital), towns of </a:t>
            </a:r>
            <a:r>
              <a:rPr lang="en-US" sz="2400" dirty="0" smtClean="0"/>
              <a:t>Armenia</a:t>
            </a:r>
          </a:p>
          <a:p>
            <a:pPr>
              <a:lnSpc>
                <a:spcPct val="150000"/>
              </a:lnSpc>
            </a:pPr>
            <a:r>
              <a:rPr lang="en-US" sz="2400" dirty="0" smtClean="0"/>
              <a:t>Analysis: MaxQDA Qualitative software</a:t>
            </a:r>
            <a:endParaRPr lang="en-US" sz="2400" dirty="0"/>
          </a:p>
          <a:p>
            <a:pPr lvl="1"/>
            <a:endParaRPr lang="en-US" dirty="0" smtClean="0"/>
          </a:p>
        </p:txBody>
      </p:sp>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2F2525D6-1DE9-4C1D-863E-5A71FF548C45}"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313908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525963"/>
          </a:xfrm>
        </p:spPr>
        <p:txBody>
          <a:bodyPr numCol="1">
            <a:normAutofit/>
          </a:bodyPr>
          <a:lstStyle/>
          <a:p>
            <a:pPr>
              <a:buFont typeface="Calibri" panose="020F0502020204030204" pitchFamily="34" charset="0"/>
              <a:buChar char="◊"/>
            </a:pPr>
            <a:r>
              <a:rPr lang="en-US" sz="2200" b="1" dirty="0" smtClean="0"/>
              <a:t>Knowledge and skills </a:t>
            </a:r>
          </a:p>
          <a:p>
            <a:pPr marL="0" indent="0">
              <a:buNone/>
            </a:pPr>
            <a:r>
              <a:rPr lang="en-US" sz="2200" b="1" i="1" dirty="0"/>
              <a:t>	</a:t>
            </a:r>
            <a:r>
              <a:rPr lang="en-US" sz="2200" dirty="0" smtClean="0"/>
              <a:t>volunteering</a:t>
            </a:r>
            <a:r>
              <a:rPr lang="en-US" sz="2200" b="1" dirty="0" smtClean="0"/>
              <a:t> </a:t>
            </a:r>
            <a:r>
              <a:rPr lang="en-US" sz="2200" dirty="0" smtClean="0"/>
              <a:t>helps </a:t>
            </a:r>
            <a:r>
              <a:rPr lang="en-US" sz="2200" dirty="0"/>
              <a:t>in </a:t>
            </a:r>
            <a:r>
              <a:rPr lang="en-US" sz="2200" dirty="0" smtClean="0"/>
              <a:t>gaining knowledge and developing skills</a:t>
            </a:r>
          </a:p>
          <a:p>
            <a:pPr>
              <a:buFont typeface="Calibri" panose="020F0502020204030204" pitchFamily="34" charset="0"/>
              <a:buChar char="◊"/>
            </a:pPr>
            <a:r>
              <a:rPr lang="en-US" sz="2200" b="1" dirty="0" smtClean="0"/>
              <a:t>Work experience/career </a:t>
            </a:r>
          </a:p>
          <a:p>
            <a:pPr marL="0" indent="0">
              <a:buNone/>
            </a:pPr>
            <a:r>
              <a:rPr lang="en-US" sz="2200" b="1" i="1" dirty="0"/>
              <a:t>	</a:t>
            </a:r>
            <a:r>
              <a:rPr lang="en-US" sz="2200" dirty="0" smtClean="0"/>
              <a:t>volunteering</a:t>
            </a:r>
            <a:r>
              <a:rPr lang="en-US" sz="2200" b="1" dirty="0" smtClean="0"/>
              <a:t> </a:t>
            </a:r>
            <a:r>
              <a:rPr lang="en-US" sz="2200" dirty="0" smtClean="0"/>
              <a:t>compromises </a:t>
            </a:r>
            <a:r>
              <a:rPr lang="en-US" sz="2200" dirty="0"/>
              <a:t>the lack of </a:t>
            </a:r>
            <a:r>
              <a:rPr lang="en-US" sz="2200" dirty="0" smtClean="0"/>
              <a:t>work experience </a:t>
            </a:r>
          </a:p>
          <a:p>
            <a:pPr>
              <a:buFont typeface="Calibri" panose="020F0502020204030204" pitchFamily="34" charset="0"/>
              <a:buChar char="◊"/>
            </a:pPr>
            <a:r>
              <a:rPr lang="en-US" sz="2200" b="1" dirty="0" smtClean="0"/>
              <a:t>Values and enhancement </a:t>
            </a:r>
          </a:p>
          <a:p>
            <a:pPr marL="0" indent="0">
              <a:buNone/>
            </a:pPr>
            <a:r>
              <a:rPr lang="en-US" sz="2200" b="1" i="1" dirty="0"/>
              <a:t>	</a:t>
            </a:r>
            <a:r>
              <a:rPr lang="en-US" sz="2200" dirty="0" smtClean="0"/>
              <a:t>It is important to help others. It helps in acquiring moral gains</a:t>
            </a:r>
          </a:p>
          <a:p>
            <a:pPr>
              <a:buFont typeface="Calibri" panose="020F0502020204030204" pitchFamily="34" charset="0"/>
              <a:buChar char="◊"/>
            </a:pPr>
            <a:r>
              <a:rPr lang="en-US" sz="2200" b="1" dirty="0" smtClean="0"/>
              <a:t>Social and protective functions</a:t>
            </a:r>
            <a:endParaRPr lang="en-US" sz="2200" dirty="0"/>
          </a:p>
          <a:p>
            <a:pPr marL="0" indent="0">
              <a:buNone/>
            </a:pPr>
            <a:r>
              <a:rPr lang="en-US" sz="2200" dirty="0" smtClean="0"/>
              <a:t>	 networking, better information, personal pleasure, </a:t>
            </a:r>
          </a:p>
          <a:p>
            <a:pPr marL="0" indent="0">
              <a:buNone/>
            </a:pPr>
            <a:r>
              <a:rPr lang="en-US" sz="2200" dirty="0"/>
              <a:t>	</a:t>
            </a:r>
            <a:r>
              <a:rPr lang="en-US" sz="2200" dirty="0" smtClean="0"/>
              <a:t>reducing negative feelings, a change</a:t>
            </a:r>
          </a:p>
          <a:p>
            <a:pPr>
              <a:buFont typeface="Wingdings" panose="05000000000000000000" pitchFamily="2" charset="2"/>
              <a:buChar char="§"/>
            </a:pPr>
            <a:endParaRPr lang="en-US" sz="2200" dirty="0"/>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smtClean="0"/>
          </a:p>
        </p:txBody>
      </p:sp>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6D0E4B47-C797-48E6-BF95-09DDCC634148}"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dirty="0"/>
          </a:p>
        </p:txBody>
      </p:sp>
      <p:sp>
        <p:nvSpPr>
          <p:cNvPr id="7" name="Title 1"/>
          <p:cNvSpPr txBox="1">
            <a:spLocks/>
          </p:cNvSpPr>
          <p:nvPr/>
        </p:nvSpPr>
        <p:spPr>
          <a:xfrm>
            <a:off x="6096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dirty="0" smtClean="0">
                <a:solidFill>
                  <a:srgbClr val="002060"/>
                </a:solidFill>
              </a:rPr>
              <a:t>Volunteers at NGOs</a:t>
            </a:r>
          </a:p>
          <a:p>
            <a:pPr algn="l"/>
            <a:r>
              <a:rPr lang="en-US" sz="2900" dirty="0">
                <a:solidFill>
                  <a:schemeClr val="accent1"/>
                </a:solidFill>
              </a:rPr>
              <a:t>Motivations reported include</a:t>
            </a:r>
            <a:r>
              <a:rPr lang="en-US" sz="2900" dirty="0" smtClean="0">
                <a:solidFill>
                  <a:schemeClr val="accent1"/>
                </a:solidFill>
              </a:rPr>
              <a:t>:</a:t>
            </a:r>
            <a:endParaRPr lang="en-US" sz="2900" dirty="0">
              <a:solidFill>
                <a:schemeClr val="accent1"/>
              </a:solidFill>
            </a:endParaRPr>
          </a:p>
        </p:txBody>
      </p:sp>
    </p:spTree>
    <p:extLst>
      <p:ext uri="{BB962C8B-B14F-4D97-AF65-F5344CB8AC3E}">
        <p14:creationId xmlns:p14="http://schemas.microsoft.com/office/powerpoint/2010/main" val="926860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302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296C0438-2844-4349-8C19-4D40C62EC4C9}"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dirty="0"/>
          </a:p>
        </p:txBody>
      </p:sp>
      <p:sp>
        <p:nvSpPr>
          <p:cNvPr id="10" name="Title 1"/>
          <p:cNvSpPr txBox="1">
            <a:spLocks/>
          </p:cNvSpPr>
          <p:nvPr/>
        </p:nvSpPr>
        <p:spPr>
          <a:xfrm>
            <a:off x="6096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dirty="0" smtClean="0">
                <a:solidFill>
                  <a:srgbClr val="002060"/>
                </a:solidFill>
              </a:rPr>
              <a:t>Leaders of NGOs </a:t>
            </a:r>
          </a:p>
          <a:p>
            <a:pPr algn="l"/>
            <a:r>
              <a:rPr lang="en-US" sz="2900" dirty="0" smtClean="0">
                <a:solidFill>
                  <a:schemeClr val="accent1"/>
                </a:solidFill>
              </a:rPr>
              <a:t>Motivations reported include:</a:t>
            </a:r>
            <a:endParaRPr lang="en-US" sz="2900" dirty="0">
              <a:solidFill>
                <a:schemeClr val="accent1"/>
              </a:solidFill>
            </a:endParaRPr>
          </a:p>
        </p:txBody>
      </p:sp>
      <p:sp>
        <p:nvSpPr>
          <p:cNvPr id="12" name="Content Placeholder 2"/>
          <p:cNvSpPr txBox="1">
            <a:spLocks/>
          </p:cNvSpPr>
          <p:nvPr/>
        </p:nvSpPr>
        <p:spPr>
          <a:xfrm>
            <a:off x="495300" y="2027237"/>
            <a:ext cx="8229600" cy="4525963"/>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Calibri" panose="020F0502020204030204" pitchFamily="34" charset="0"/>
              <a:buChar char="◊"/>
            </a:pPr>
            <a:r>
              <a:rPr lang="en-US" sz="2200" b="1" dirty="0" smtClean="0"/>
              <a:t>Personal growth and development </a:t>
            </a:r>
          </a:p>
          <a:p>
            <a:pPr marL="0" indent="0">
              <a:buNone/>
            </a:pPr>
            <a:r>
              <a:rPr lang="en-US" sz="2200" b="1" i="1" dirty="0"/>
              <a:t>	</a:t>
            </a:r>
            <a:r>
              <a:rPr lang="en-US" sz="2200" dirty="0" smtClean="0"/>
              <a:t>learning new things and develop skills</a:t>
            </a:r>
          </a:p>
          <a:p>
            <a:pPr marL="0" indent="0">
              <a:buNone/>
            </a:pPr>
            <a:endParaRPr lang="en-US" sz="1800" dirty="0" smtClean="0"/>
          </a:p>
          <a:p>
            <a:pPr>
              <a:buFont typeface="Calibri" panose="020F0502020204030204" pitchFamily="34" charset="0"/>
              <a:buChar char="◊"/>
            </a:pPr>
            <a:r>
              <a:rPr lang="en-US" sz="2200" b="1" dirty="0" smtClean="0"/>
              <a:t>Resume highlight and recommendation letter </a:t>
            </a:r>
          </a:p>
          <a:p>
            <a:pPr marL="457200" lvl="1" indent="0">
              <a:buNone/>
            </a:pPr>
            <a:r>
              <a:rPr lang="en-US" sz="2200" i="1" dirty="0" smtClean="0"/>
              <a:t>	</a:t>
            </a:r>
            <a:r>
              <a:rPr lang="en-US" sz="2200" dirty="0" smtClean="0"/>
              <a:t>for a line in resume and a signed recommendation letter</a:t>
            </a:r>
          </a:p>
          <a:p>
            <a:pPr marL="457200" lvl="1" indent="0">
              <a:buNone/>
            </a:pPr>
            <a:endParaRPr lang="en-US" sz="1800" i="1" dirty="0" smtClean="0">
              <a:solidFill>
                <a:srgbClr val="002060"/>
              </a:solidFill>
            </a:endParaRPr>
          </a:p>
          <a:p>
            <a:pPr>
              <a:buFont typeface="Calibri" panose="020F0502020204030204" pitchFamily="34" charset="0"/>
              <a:buChar char="◊"/>
            </a:pPr>
            <a:r>
              <a:rPr lang="en-US" sz="2200" b="1" dirty="0" smtClean="0"/>
              <a:t>Interest and curiosity</a:t>
            </a:r>
          </a:p>
          <a:p>
            <a:pPr marL="0" indent="0">
              <a:buNone/>
            </a:pPr>
            <a:r>
              <a:rPr lang="en-US" sz="2200" i="1" dirty="0" smtClean="0"/>
              <a:t>	</a:t>
            </a:r>
            <a:r>
              <a:rPr lang="en-US" sz="2200" dirty="0" smtClean="0"/>
              <a:t>to find out if their knowledge can be applied in a 	corresponding setting</a:t>
            </a:r>
          </a:p>
          <a:p>
            <a:pPr marL="0" indent="0">
              <a:buFont typeface="Arial" panose="020B0604020202020204" pitchFamily="34" charset="0"/>
              <a:buNone/>
            </a:pPr>
            <a:r>
              <a:rPr lang="en-US" sz="2200" dirty="0" smtClean="0"/>
              <a:t>    </a:t>
            </a:r>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smtClean="0"/>
          </a:p>
        </p:txBody>
      </p:sp>
    </p:spTree>
    <p:extLst>
      <p:ext uri="{BB962C8B-B14F-4D97-AF65-F5344CB8AC3E}">
        <p14:creationId xmlns:p14="http://schemas.microsoft.com/office/powerpoint/2010/main" val="3558548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400" b="1" dirty="0" smtClean="0"/>
              <a:t>Six functions served by volunteering </a:t>
            </a:r>
            <a:r>
              <a:rPr lang="en-US" sz="2400" dirty="0" smtClean="0"/>
              <a:t>(Clark and Snyder, 1999)</a:t>
            </a:r>
            <a:endParaRPr lang="ru-RU" sz="2400" dirty="0"/>
          </a:p>
        </p:txBody>
      </p:sp>
      <p:sp>
        <p:nvSpPr>
          <p:cNvPr id="4" name="Date Placeholder 3"/>
          <p:cNvSpPr>
            <a:spLocks noGrp="1"/>
          </p:cNvSpPr>
          <p:nvPr>
            <p:ph type="dt" sz="half" idx="10"/>
          </p:nvPr>
        </p:nvSpPr>
        <p:spPr/>
        <p:txBody>
          <a:bodyPr/>
          <a:lstStyle/>
          <a:p>
            <a:fld id="{295C62F3-5BDB-4015-8867-5825B48EEB44}" type="datetime1">
              <a:rPr lang="en-US" smtClean="0"/>
              <a:t>9/8/2014</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
        <p:nvSpPr>
          <p:cNvPr id="3" name="Rectangle 2"/>
          <p:cNvSpPr/>
          <p:nvPr/>
        </p:nvSpPr>
        <p:spPr>
          <a:xfrm>
            <a:off x="928007" y="1600200"/>
            <a:ext cx="3962400" cy="4154984"/>
          </a:xfrm>
          <a:prstGeom prst="rect">
            <a:avLst/>
          </a:prstGeom>
        </p:spPr>
        <p:txBody>
          <a:bodyPr wrap="square">
            <a:spAutoFit/>
          </a:bodyPr>
          <a:lstStyle/>
          <a:p>
            <a:pPr marL="342900" indent="-342900">
              <a:lnSpc>
                <a:spcPct val="200000"/>
              </a:lnSpc>
              <a:buFont typeface="Calibri" panose="020F0502020204030204" pitchFamily="34" charset="0"/>
              <a:buChar char="⃝"/>
            </a:pPr>
            <a:r>
              <a:rPr lang="en-US" sz="2200" b="1" dirty="0" smtClean="0">
                <a:solidFill>
                  <a:srgbClr val="002060"/>
                </a:solidFill>
              </a:rPr>
              <a:t>Values </a:t>
            </a:r>
            <a:r>
              <a:rPr lang="en-US" sz="2200" dirty="0" smtClean="0">
                <a:solidFill>
                  <a:srgbClr val="002060"/>
                </a:solidFill>
              </a:rPr>
              <a:t>(volunteers)</a:t>
            </a:r>
          </a:p>
          <a:p>
            <a:pPr marL="342900" indent="-342900">
              <a:lnSpc>
                <a:spcPct val="200000"/>
              </a:lnSpc>
              <a:buFont typeface="Calibri" panose="020F0502020204030204" pitchFamily="34" charset="0"/>
              <a:buChar char="⃝"/>
            </a:pPr>
            <a:r>
              <a:rPr lang="en-US" sz="2200" b="1" dirty="0" smtClean="0">
                <a:solidFill>
                  <a:schemeClr val="tx2">
                    <a:lumMod val="60000"/>
                    <a:lumOff val="40000"/>
                  </a:schemeClr>
                </a:solidFill>
              </a:rPr>
              <a:t>Understanding </a:t>
            </a:r>
            <a:r>
              <a:rPr lang="en-US" sz="2200" dirty="0" smtClean="0">
                <a:solidFill>
                  <a:schemeClr val="tx2">
                    <a:lumMod val="60000"/>
                    <a:lumOff val="40000"/>
                  </a:schemeClr>
                </a:solidFill>
              </a:rPr>
              <a:t>(leaders)</a:t>
            </a:r>
          </a:p>
          <a:p>
            <a:pPr marL="342900" indent="-342900">
              <a:lnSpc>
                <a:spcPct val="200000"/>
              </a:lnSpc>
              <a:buFont typeface="Calibri" panose="020F0502020204030204" pitchFamily="34" charset="0"/>
              <a:buChar char="⃝"/>
            </a:pPr>
            <a:r>
              <a:rPr lang="en-US" sz="2200" b="1" dirty="0" smtClean="0">
                <a:solidFill>
                  <a:srgbClr val="002060"/>
                </a:solidFill>
              </a:rPr>
              <a:t>Enhancement </a:t>
            </a:r>
            <a:r>
              <a:rPr lang="en-US" sz="2200" dirty="0" smtClean="0">
                <a:solidFill>
                  <a:srgbClr val="002060"/>
                </a:solidFill>
              </a:rPr>
              <a:t>(volunteers)</a:t>
            </a:r>
          </a:p>
          <a:p>
            <a:pPr marL="342900" indent="-342900">
              <a:lnSpc>
                <a:spcPct val="200000"/>
              </a:lnSpc>
              <a:buFont typeface="Calibri" panose="020F0502020204030204" pitchFamily="34" charset="0"/>
              <a:buChar char="⃝"/>
            </a:pPr>
            <a:r>
              <a:rPr lang="en-US" sz="2200" b="1" dirty="0" smtClean="0">
                <a:solidFill>
                  <a:schemeClr val="accent2">
                    <a:lumMod val="75000"/>
                  </a:schemeClr>
                </a:solidFill>
              </a:rPr>
              <a:t>Career </a:t>
            </a:r>
            <a:r>
              <a:rPr lang="en-US" sz="2200" dirty="0">
                <a:solidFill>
                  <a:schemeClr val="accent2">
                    <a:lumMod val="75000"/>
                  </a:schemeClr>
                </a:solidFill>
              </a:rPr>
              <a:t>(</a:t>
            </a:r>
            <a:r>
              <a:rPr lang="en-US" sz="2200" dirty="0" smtClean="0">
                <a:solidFill>
                  <a:schemeClr val="accent2">
                    <a:lumMod val="75000"/>
                  </a:schemeClr>
                </a:solidFill>
              </a:rPr>
              <a:t>volunteers &amp; leaders)</a:t>
            </a:r>
            <a:endParaRPr lang="en-US" sz="2200" b="1" dirty="0" smtClean="0">
              <a:solidFill>
                <a:schemeClr val="accent2">
                  <a:lumMod val="75000"/>
                </a:schemeClr>
              </a:solidFill>
            </a:endParaRPr>
          </a:p>
          <a:p>
            <a:pPr marL="342900" indent="-342900">
              <a:lnSpc>
                <a:spcPct val="200000"/>
              </a:lnSpc>
              <a:buFont typeface="Calibri" panose="020F0502020204030204" pitchFamily="34" charset="0"/>
              <a:buChar char="⃝"/>
            </a:pPr>
            <a:r>
              <a:rPr lang="en-US" sz="2200" b="1" dirty="0" smtClean="0">
                <a:solidFill>
                  <a:srgbClr val="002060"/>
                </a:solidFill>
              </a:rPr>
              <a:t>Social </a:t>
            </a:r>
            <a:r>
              <a:rPr lang="en-US" sz="2200" dirty="0">
                <a:solidFill>
                  <a:srgbClr val="002060"/>
                </a:solidFill>
              </a:rPr>
              <a:t>(volunteers)</a:t>
            </a:r>
          </a:p>
          <a:p>
            <a:pPr marL="342900" indent="-342900">
              <a:lnSpc>
                <a:spcPct val="200000"/>
              </a:lnSpc>
              <a:buFont typeface="Calibri" panose="020F0502020204030204" pitchFamily="34" charset="0"/>
              <a:buChar char="⃝"/>
            </a:pPr>
            <a:r>
              <a:rPr lang="en-US" sz="2200" b="1" dirty="0" smtClean="0">
                <a:solidFill>
                  <a:srgbClr val="002060"/>
                </a:solidFill>
              </a:rPr>
              <a:t>Protective</a:t>
            </a:r>
            <a:r>
              <a:rPr lang="en-US" sz="2200" dirty="0" smtClean="0">
                <a:solidFill>
                  <a:srgbClr val="002060"/>
                </a:solidFill>
              </a:rPr>
              <a:t> </a:t>
            </a:r>
            <a:r>
              <a:rPr lang="en-US" sz="2200" dirty="0">
                <a:solidFill>
                  <a:srgbClr val="002060"/>
                </a:solidFill>
              </a:rPr>
              <a:t>(volunteers</a:t>
            </a:r>
            <a:r>
              <a:rPr lang="en-US" sz="2200" dirty="0" smtClean="0">
                <a:solidFill>
                  <a:srgbClr val="002060"/>
                </a:solidFill>
              </a:rPr>
              <a:t>)</a:t>
            </a:r>
            <a:endParaRPr lang="en-US" sz="2200" dirty="0">
              <a:solidFill>
                <a:srgbClr val="002060"/>
              </a:solidFill>
            </a:endParaRPr>
          </a:p>
        </p:txBody>
      </p:sp>
      <p:sp>
        <p:nvSpPr>
          <p:cNvPr id="6" name="Rectangle 5"/>
          <p:cNvSpPr/>
          <p:nvPr/>
        </p:nvSpPr>
        <p:spPr>
          <a:xfrm>
            <a:off x="4114800" y="1415534"/>
            <a:ext cx="4508094" cy="369332"/>
          </a:xfrm>
          <a:prstGeom prst="rect">
            <a:avLst/>
          </a:prstGeom>
        </p:spPr>
        <p:txBody>
          <a:bodyPr wrap="none">
            <a:spAutoFit/>
          </a:bodyPr>
          <a:lstStyle/>
          <a:p>
            <a:pPr marL="285750" indent="-285750">
              <a:buFont typeface="Wingdings" panose="05000000000000000000" pitchFamily="2" charset="2"/>
              <a:buChar char="q"/>
            </a:pPr>
            <a:r>
              <a:rPr lang="en-US" b="1" u="sng" dirty="0" smtClean="0">
                <a:solidFill>
                  <a:schemeClr val="accent2">
                    <a:lumMod val="75000"/>
                  </a:schemeClr>
                </a:solidFill>
              </a:rPr>
              <a:t>New knowledge and development of skills</a:t>
            </a:r>
            <a:endParaRPr lang="en-US" b="1" u="sng" dirty="0">
              <a:solidFill>
                <a:schemeClr val="accent2">
                  <a:lumMod val="75000"/>
                </a:schemeClr>
              </a:solidFill>
            </a:endParaRPr>
          </a:p>
        </p:txBody>
      </p:sp>
    </p:spTree>
    <p:extLst>
      <p:ext uri="{BB962C8B-B14F-4D97-AF65-F5344CB8AC3E}">
        <p14:creationId xmlns:p14="http://schemas.microsoft.com/office/powerpoint/2010/main" val="313840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vgevorgyan\Desktop\DOCS ; DATA\1236070_1420219911533255_60965391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04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896A756A-9781-4A0F-9EC2-10F57FC2A026}" type="datetime1">
              <a:rPr lang="en-US" smtClean="0"/>
              <a:t>9/8/2014</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dirty="0"/>
          </a:p>
        </p:txBody>
      </p:sp>
      <p:sp>
        <p:nvSpPr>
          <p:cNvPr id="7" name="Content Placeholder 2"/>
          <p:cNvSpPr txBox="1">
            <a:spLocks noGrp="1"/>
          </p:cNvSpPr>
          <p:nvPr>
            <p:ph idx="1"/>
          </p:nvPr>
        </p:nvSpPr>
        <p:spPr>
          <a:xfrm>
            <a:off x="762000" y="1570037"/>
            <a:ext cx="8229600" cy="42973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Organizational</a:t>
            </a:r>
          </a:p>
          <a:p>
            <a:pPr>
              <a:buFont typeface="Wingdings" panose="05000000000000000000" pitchFamily="2" charset="2"/>
              <a:buChar char="q"/>
            </a:pPr>
            <a:r>
              <a:rPr lang="en-US" sz="2400" dirty="0" smtClean="0"/>
              <a:t>Administrative</a:t>
            </a:r>
          </a:p>
          <a:p>
            <a:pPr>
              <a:buFont typeface="Wingdings" panose="05000000000000000000" pitchFamily="2" charset="2"/>
              <a:buChar char="q"/>
            </a:pPr>
            <a:endParaRPr lang="en-US" sz="1400" dirty="0" smtClean="0"/>
          </a:p>
          <a:p>
            <a:pPr>
              <a:buFont typeface="Wingdings" panose="05000000000000000000" pitchFamily="2" charset="2"/>
              <a:buChar char="q"/>
            </a:pPr>
            <a:endParaRPr lang="en-US" sz="1050" dirty="0" smtClean="0"/>
          </a:p>
          <a:p>
            <a:pPr lvl="1">
              <a:buFont typeface="Wingdings" panose="05000000000000000000" pitchFamily="2" charset="2"/>
              <a:buChar char="ü"/>
            </a:pPr>
            <a:r>
              <a:rPr lang="en-US" sz="2000" i="1" dirty="0"/>
              <a:t>translation</a:t>
            </a:r>
          </a:p>
          <a:p>
            <a:pPr lvl="1">
              <a:buFont typeface="Wingdings" panose="05000000000000000000" pitchFamily="2" charset="2"/>
              <a:buChar char="ü"/>
            </a:pPr>
            <a:r>
              <a:rPr lang="en-US" sz="2000" i="1" dirty="0"/>
              <a:t>preparation of invitations</a:t>
            </a:r>
          </a:p>
          <a:p>
            <a:pPr lvl="1">
              <a:buFont typeface="Wingdings" panose="05000000000000000000" pitchFamily="2" charset="2"/>
              <a:buChar char="ü"/>
            </a:pPr>
            <a:r>
              <a:rPr lang="en-US" sz="2000" i="1" dirty="0"/>
              <a:t>online distribution of information </a:t>
            </a:r>
          </a:p>
          <a:p>
            <a:pPr lvl="1">
              <a:buFont typeface="Wingdings" panose="05000000000000000000" pitchFamily="2" charset="2"/>
              <a:buChar char="ü"/>
            </a:pPr>
            <a:r>
              <a:rPr lang="en-US" sz="2000" i="1" dirty="0"/>
              <a:t>answering phone calls </a:t>
            </a:r>
          </a:p>
          <a:p>
            <a:pPr lvl="1">
              <a:buFont typeface="Wingdings" panose="05000000000000000000" pitchFamily="2" charset="2"/>
              <a:buChar char="ü"/>
            </a:pPr>
            <a:r>
              <a:rPr lang="en-US" sz="2000" i="1" dirty="0"/>
              <a:t>making copies </a:t>
            </a:r>
          </a:p>
          <a:p>
            <a:pPr lvl="1">
              <a:buFont typeface="Wingdings" panose="05000000000000000000" pitchFamily="2" charset="2"/>
              <a:buChar char="ü"/>
            </a:pPr>
            <a:r>
              <a:rPr lang="en-US" sz="2000" i="1" dirty="0"/>
              <a:t>participation in flash mobs</a:t>
            </a:r>
          </a:p>
          <a:p>
            <a:pPr lvl="1">
              <a:buFont typeface="Wingdings" panose="05000000000000000000" pitchFamily="2" charset="2"/>
              <a:buChar char="q"/>
            </a:pPr>
            <a:endParaRPr lang="en-US" sz="2400" dirty="0" smtClean="0"/>
          </a:p>
          <a:p>
            <a:pPr lvl="1">
              <a:buFont typeface="Wingdings" panose="05000000000000000000" pitchFamily="2" charset="2"/>
              <a:buChar char="q"/>
            </a:pPr>
            <a:endParaRPr lang="en-US" sz="2400" dirty="0" smtClean="0"/>
          </a:p>
        </p:txBody>
      </p:sp>
      <p:sp>
        <p:nvSpPr>
          <p:cNvPr id="9" name="Title 1"/>
          <p:cNvSpPr txBox="1">
            <a:spLocks/>
          </p:cNvSpPr>
          <p:nvPr/>
        </p:nvSpPr>
        <p:spPr>
          <a:xfrm>
            <a:off x="914400" y="304800"/>
            <a:ext cx="6934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dirty="0" smtClean="0">
                <a:solidFill>
                  <a:srgbClr val="002060"/>
                </a:solidFill>
              </a:rPr>
              <a:t>Tasks and duties of volunteers at NGOs</a:t>
            </a:r>
            <a:endParaRPr lang="en-US" sz="2900" dirty="0">
              <a:solidFill>
                <a:srgbClr val="002060"/>
              </a:solidFill>
            </a:endParaRPr>
          </a:p>
        </p:txBody>
      </p:sp>
      <p:pic>
        <p:nvPicPr>
          <p:cNvPr id="1026" name="Picture 2" descr="C:\Users\vgevorgyan\Desktop\1392379016268b698226dea7dcceb1263f5678b629c05-mediumoriginalaspectdou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9754" y="4189155"/>
            <a:ext cx="2972246" cy="198304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5384800" y="3903405"/>
            <a:ext cx="2971800" cy="285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100" b="1" dirty="0" smtClean="0"/>
              <a:t>Dance Flash mob in Yerevan</a:t>
            </a:r>
            <a:r>
              <a:rPr lang="en-US" sz="1100" dirty="0" smtClean="0"/>
              <a:t> (Armenia 2014) </a:t>
            </a:r>
            <a:endParaRPr lang="en-US" sz="1100" i="1" dirty="0" smtClean="0">
              <a:solidFill>
                <a:srgbClr val="002060"/>
              </a:solidFill>
              <a:cs typeface="Times New Roman" panose="02020603050405020304" pitchFamily="18" charset="0"/>
            </a:endParaRPr>
          </a:p>
        </p:txBody>
      </p:sp>
      <p:sp>
        <p:nvSpPr>
          <p:cNvPr id="10" name="Title 1"/>
          <p:cNvSpPr txBox="1">
            <a:spLocks/>
          </p:cNvSpPr>
          <p:nvPr/>
        </p:nvSpPr>
        <p:spPr>
          <a:xfrm>
            <a:off x="5181600" y="6096000"/>
            <a:ext cx="2971800" cy="2857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00" dirty="0" smtClean="0"/>
              <a:t>URL: </a:t>
            </a:r>
            <a:r>
              <a:rPr lang="en-US" sz="900" i="1" dirty="0">
                <a:solidFill>
                  <a:srgbClr val="002060"/>
                </a:solidFill>
                <a:cs typeface="Times New Roman" panose="02020603050405020304" pitchFamily="18" charset="0"/>
                <a:hlinkClick r:id="rId4"/>
              </a:rPr>
              <a:t>https://</a:t>
            </a:r>
            <a:r>
              <a:rPr lang="en-US" sz="900" i="1" dirty="0" smtClean="0">
                <a:solidFill>
                  <a:srgbClr val="002060"/>
                </a:solidFill>
                <a:cs typeface="Times New Roman" panose="02020603050405020304" pitchFamily="18" charset="0"/>
                <a:hlinkClick r:id="rId4"/>
              </a:rPr>
              <a:t>witness.theguardian.com</a:t>
            </a:r>
            <a:r>
              <a:rPr lang="en-US" sz="900" i="1" dirty="0" smtClean="0">
                <a:solidFill>
                  <a:srgbClr val="002060"/>
                </a:solidFill>
                <a:cs typeface="Times New Roman" panose="02020603050405020304" pitchFamily="18" charset="0"/>
              </a:rPr>
              <a:t> (</a:t>
            </a:r>
            <a:r>
              <a:rPr lang="en-US" sz="900" dirty="0" smtClean="0"/>
              <a:t>August 2014) </a:t>
            </a:r>
            <a:endParaRPr lang="en-US" sz="900" i="1" dirty="0" smtClean="0">
              <a:solidFill>
                <a:srgbClr val="002060"/>
              </a:solidFill>
              <a:cs typeface="Times New Roman" panose="02020603050405020304" pitchFamily="18" charset="0"/>
            </a:endParaRPr>
          </a:p>
        </p:txBody>
      </p:sp>
    </p:spTree>
    <p:extLst>
      <p:ext uri="{BB962C8B-B14F-4D97-AF65-F5344CB8AC3E}">
        <p14:creationId xmlns:p14="http://schemas.microsoft.com/office/powerpoint/2010/main" val="84613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2664</TotalTime>
  <Words>962</Words>
  <Application>Microsoft Office PowerPoint</Application>
  <PresentationFormat>On-screen Show (4:3)</PresentationFormat>
  <Paragraphs>163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Motivations to volunteer:  The case of Armenia</vt:lpstr>
      <vt:lpstr>Armenia: historical overview</vt:lpstr>
      <vt:lpstr>Motivations to volunteer:  two perspectives</vt:lpstr>
      <vt:lpstr>Literature review: Motivations to volunteer</vt:lpstr>
      <vt:lpstr>Method</vt:lpstr>
      <vt:lpstr>PowerPoint Presentation</vt:lpstr>
      <vt:lpstr>PowerPoint Presentation</vt:lpstr>
      <vt:lpstr>Six functions served by volunteering (Clark and Snyder, 1999)</vt:lpstr>
      <vt:lpstr>PowerPoint Presentation</vt:lpstr>
      <vt:lpstr>PowerPoint Presentation</vt:lpstr>
      <vt:lpstr>Main findings</vt:lpstr>
      <vt:lpstr>Policy implications</vt:lpstr>
      <vt:lpstr>Final reflections</vt:lpstr>
      <vt:lpstr>Recommendation for further research</vt:lpstr>
      <vt:lpstr>References</vt:lpstr>
      <vt:lpstr>Turpanjian Center for Policy Analysis American University of Armenia www.tcpa.aua.am  Valentina Gevorgyan research assistant vgevorgyan@aua.am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Motivations to volunteer: The case of Armenia</dc:title>
  <dc:creator>vgevorgyan</dc:creator>
  <cp:lastModifiedBy>vgevorgyan</cp:lastModifiedBy>
  <cp:revision>112</cp:revision>
  <cp:lastPrinted>2014-09-02T06:50:26Z</cp:lastPrinted>
  <dcterms:created xsi:type="dcterms:W3CDTF">2006-08-16T00:00:00Z</dcterms:created>
  <dcterms:modified xsi:type="dcterms:W3CDTF">2014-09-08T13:11:37Z</dcterms:modified>
</cp:coreProperties>
</file>