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9" r:id="rId1"/>
  </p:sldMasterIdLst>
  <p:notesMasterIdLst>
    <p:notesMasterId r:id="rId15"/>
  </p:notesMasterIdLst>
  <p:handoutMasterIdLst>
    <p:handoutMasterId r:id="rId16"/>
  </p:handoutMasterIdLst>
  <p:sldIdLst>
    <p:sldId id="267" r:id="rId2"/>
    <p:sldId id="325" r:id="rId3"/>
    <p:sldId id="331" r:id="rId4"/>
    <p:sldId id="312" r:id="rId5"/>
    <p:sldId id="314" r:id="rId6"/>
    <p:sldId id="315" r:id="rId7"/>
    <p:sldId id="316" r:id="rId8"/>
    <p:sldId id="328" r:id="rId9"/>
    <p:sldId id="329" r:id="rId10"/>
    <p:sldId id="326" r:id="rId11"/>
    <p:sldId id="330" r:id="rId12"/>
    <p:sldId id="332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54367"/>
    <a:srgbClr val="1F3755"/>
    <a:srgbClr val="D19A0A"/>
    <a:srgbClr val="D99100"/>
    <a:srgbClr val="E99A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114" autoAdjust="0"/>
    <p:restoredTop sz="94483" autoAdjust="0"/>
  </p:normalViewPr>
  <p:slideViewPr>
    <p:cSldViewPr snapToGrid="0" snapToObjects="1">
      <p:cViewPr varScale="1">
        <p:scale>
          <a:sx n="110" d="100"/>
          <a:sy n="110" d="100"/>
        </p:scale>
        <p:origin x="-1644" y="-84"/>
      </p:cViewPr>
      <p:guideLst>
        <p:guide orient="horz" pos="1800"/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67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72D3BC-13ED-7B40-9708-EC897F65D757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1D468-00E3-B54A-8803-6A22D665CB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737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D8F27-DBE7-4201-B301-EC2C16D9A63B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C7699-5B91-4486-8E75-F248DAED2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44681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C7699-5B91-4486-8E75-F248DAED20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C7699-5B91-4486-8E75-F248DAED20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244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C7699-5B91-4486-8E75-F248DAED20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244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C7699-5B91-4486-8E75-F248DAED20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244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C7699-5B91-4486-8E75-F248DAED20F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244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C7699-5B91-4486-8E75-F248DAED20F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7244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96672" y="2490651"/>
            <a:ext cx="5106039" cy="145143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Arial"/>
                <a:ea typeface="ＭＳ ゴシック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96672" y="4028769"/>
            <a:ext cx="5106039" cy="15426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000" b="0" i="0">
                <a:solidFill>
                  <a:srgbClr val="D19A0A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 descr="AUA font ENG-ARM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672" y="1019150"/>
            <a:ext cx="4107032" cy="1088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893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screen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" y="1543051"/>
            <a:ext cx="9143999" cy="53149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363" y="363965"/>
            <a:ext cx="7767049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362" y="858136"/>
            <a:ext cx="7767050" cy="6849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D19A0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587811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with Caption">
    <p:bg>
      <p:bgPr>
        <a:blipFill dpi="0" rotWithShape="1">
          <a:blip r:embed="rId2" cstate="screen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" y="1543051"/>
            <a:ext cx="4575262" cy="53149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50363" y="363965"/>
            <a:ext cx="7767049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362" y="858136"/>
            <a:ext cx="7767050" cy="6849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D19A0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0"/>
          </p:nvPr>
        </p:nvSpPr>
        <p:spPr>
          <a:xfrm>
            <a:off x="4575263" y="1543051"/>
            <a:ext cx="4575262" cy="26636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4575263" y="4194394"/>
            <a:ext cx="4575262" cy="26636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3624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Vertical with Caption">
    <p:bg>
      <p:bgPr>
        <a:blipFill dpi="0" rotWithShape="1">
          <a:blip r:embed="rId2" cstate="screen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1" y="1543051"/>
            <a:ext cx="3061771" cy="53149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50363" y="363965"/>
            <a:ext cx="7767049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362" y="858136"/>
            <a:ext cx="7767050" cy="6849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D19A0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10"/>
          </p:nvPr>
        </p:nvSpPr>
        <p:spPr>
          <a:xfrm>
            <a:off x="3053075" y="1543051"/>
            <a:ext cx="3061771" cy="53149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1"/>
          </p:nvPr>
        </p:nvSpPr>
        <p:spPr>
          <a:xfrm>
            <a:off x="6106147" y="1543051"/>
            <a:ext cx="3061771" cy="53149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513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Picture with Caption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50363" y="1177906"/>
            <a:ext cx="4146793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950363" y="1748451"/>
            <a:ext cx="4146793" cy="4535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D19A0A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1"/>
          </p:nvPr>
        </p:nvSpPr>
        <p:spPr>
          <a:xfrm>
            <a:off x="5401593" y="208767"/>
            <a:ext cx="3766326" cy="66492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12617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10840" y="274638"/>
            <a:ext cx="7675960" cy="12389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 rot="5400000">
            <a:off x="2638790" y="-10004"/>
            <a:ext cx="4420063" cy="767596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132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 rot="5400000">
            <a:off x="5426682" y="2735693"/>
            <a:ext cx="5351348" cy="1174323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 rot="5400000">
            <a:off x="1531917" y="132952"/>
            <a:ext cx="5390834" cy="6419287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152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0840" y="274638"/>
            <a:ext cx="7675960" cy="12389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840" y="1669143"/>
            <a:ext cx="7675960" cy="4095102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4221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3196672" y="1617783"/>
            <a:ext cx="5106039" cy="145143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lnSpc>
                <a:spcPts val="4000"/>
              </a:lnSpc>
              <a:defRPr sz="4000" b="1" i="0">
                <a:solidFill>
                  <a:srgbClr val="254367"/>
                </a:solidFill>
                <a:latin typeface="+mj-lt"/>
                <a:ea typeface="ＭＳ ゴシック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3196672" y="3193620"/>
            <a:ext cx="5106039" cy="154262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2000" b="0" i="0">
                <a:solidFill>
                  <a:srgbClr val="D19A0A"/>
                </a:solidFill>
                <a:latin typeface="+mj-lt"/>
                <a:cs typeface="Helvetica Ne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13658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Quotation Page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08816" y="897698"/>
            <a:ext cx="8515554" cy="377868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ct val="100000"/>
              </a:lnSpc>
              <a:defRPr sz="4000" b="0" i="1">
                <a:solidFill>
                  <a:srgbClr val="254367"/>
                </a:solidFill>
                <a:latin typeface="Helvetica Neue"/>
                <a:ea typeface="ＭＳ ゴシック"/>
                <a:cs typeface="Helvetica Neue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9303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690" y="281836"/>
            <a:ext cx="7703902" cy="12317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25436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7690" y="1673272"/>
            <a:ext cx="3740234" cy="4182649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lnSpc>
                <a:spcPct val="100000"/>
              </a:lnSpc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lnSpc>
                <a:spcPct val="1000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lnSpc>
                <a:spcPct val="100000"/>
              </a:lnSpc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lnSpc>
                <a:spcPct val="100000"/>
              </a:lnSpc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9699" y="1673272"/>
            <a:ext cx="3841893" cy="418264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400">
                <a:solidFill>
                  <a:srgbClr val="595959"/>
                </a:solidFill>
              </a:defRPr>
            </a:lvl3pPr>
            <a:lvl4pPr>
              <a:defRPr sz="1200">
                <a:solidFill>
                  <a:srgbClr val="595959"/>
                </a:solidFill>
              </a:defRPr>
            </a:lvl4pPr>
            <a:lvl5pPr>
              <a:defRPr sz="10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AUA Logo Extra Folio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198" y="6500068"/>
            <a:ext cx="2616200" cy="228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54901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1017690" y="1638823"/>
            <a:ext cx="3740234" cy="574110"/>
          </a:xfrm>
          <a:prstGeom prst="rect">
            <a:avLst/>
          </a:prstGeom>
          <a:solidFill>
            <a:srgbClr val="D19A0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017690" y="281836"/>
            <a:ext cx="7703902" cy="123172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25436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1017690" y="2212932"/>
            <a:ext cx="3740234" cy="364298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879699" y="2212932"/>
            <a:ext cx="3841893" cy="3642989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595959"/>
                </a:solidFill>
              </a:defRPr>
            </a:lvl1pPr>
            <a:lvl2pPr>
              <a:defRPr sz="1600">
                <a:solidFill>
                  <a:srgbClr val="595959"/>
                </a:solidFill>
              </a:defRPr>
            </a:lvl2pPr>
            <a:lvl3pPr>
              <a:defRPr sz="1400">
                <a:solidFill>
                  <a:srgbClr val="595959"/>
                </a:solidFill>
              </a:defRPr>
            </a:lvl3pPr>
            <a:lvl4pPr>
              <a:defRPr sz="1200">
                <a:solidFill>
                  <a:srgbClr val="595959"/>
                </a:solidFill>
              </a:defRPr>
            </a:lvl4pPr>
            <a:lvl5pPr>
              <a:defRPr sz="1000">
                <a:solidFill>
                  <a:srgbClr val="59595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 descr="AUA Logo Extra Folio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198" y="6500068"/>
            <a:ext cx="2616200" cy="228600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017690" y="1743338"/>
            <a:ext cx="374023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COLUMN HEADER</a:t>
            </a:r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879698" y="1638823"/>
            <a:ext cx="3740234" cy="574110"/>
          </a:xfrm>
          <a:prstGeom prst="rect">
            <a:avLst/>
          </a:prstGeom>
          <a:solidFill>
            <a:srgbClr val="D19A0A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4879698" y="1743338"/>
            <a:ext cx="374023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/>
                <a:cs typeface="Arial"/>
              </a:rPr>
              <a:t>COLUMN HEADER</a:t>
            </a:r>
            <a:endParaRPr lang="en-US" sz="16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978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10840" y="274638"/>
            <a:ext cx="7675960" cy="123899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1">
                <a:solidFill>
                  <a:srgbClr val="254367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AUA Logo Extra Folio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198" y="6500068"/>
            <a:ext cx="2616200" cy="228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303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61430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62320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D19A0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85258"/>
            <a:ext cx="3008313" cy="3752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3839537" y="1435102"/>
            <a:ext cx="5154419" cy="4326871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838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129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84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81" r:id="rId11"/>
    <p:sldLayoutId id="2147483882" r:id="rId12"/>
    <p:sldLayoutId id="2147483883" r:id="rId13"/>
    <p:sldLayoutId id="2147483879" r:id="rId14"/>
    <p:sldLayoutId id="2147483880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mailto:vgevorgyan@aua.a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cpa.aua.am/" TargetMode="External"/><Relationship Id="rId4" Type="http://schemas.openxmlformats.org/officeDocument/2006/relationships/hyperlink" Target="http://tcpa.aua.am/what-we-d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375" y="2980693"/>
            <a:ext cx="6321511" cy="1451434"/>
          </a:xfrm>
        </p:spPr>
        <p:txBody>
          <a:bodyPr/>
          <a:lstStyle/>
          <a:p>
            <a:r>
              <a:rPr lang="en-US" sz="3600" dirty="0" smtClean="0"/>
              <a:t>Civic Activism in Armenia</a:t>
            </a:r>
            <a:endParaRPr lang="en-US" sz="3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165900" y="2182483"/>
            <a:ext cx="4580230" cy="386499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ゴシック"/>
                <a:cs typeface="Arial"/>
              </a:rPr>
              <a:t>Turpanjian </a:t>
            </a:r>
            <a:r>
              <a:rPr lang="en-US" sz="1600" dirty="0" smtClean="0">
                <a:solidFill>
                  <a:schemeClr val="bg1"/>
                </a:solidFill>
                <a:latin typeface="Arial"/>
                <a:ea typeface="ＭＳ ゴシック"/>
                <a:cs typeface="Arial"/>
              </a:rPr>
              <a:t>Center for Policy Analysis (TCPA)</a:t>
            </a:r>
            <a:endParaRPr kumimoji="0" lang="en-US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ＭＳ ゴシック"/>
              <a:cs typeface="Arial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0767" y="4891178"/>
            <a:ext cx="8220173" cy="169513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 smtClean="0">
                <a:solidFill>
                  <a:schemeClr val="bg1"/>
                </a:solidFill>
                <a:latin typeface="Arial"/>
                <a:ea typeface="ＭＳ ゴシック"/>
                <a:cs typeface="Arial"/>
              </a:rPr>
              <a:t>Valentina Gevorgyan</a:t>
            </a:r>
          </a:p>
          <a:p>
            <a:pPr algn="ctr">
              <a:spcBef>
                <a:spcPct val="0"/>
              </a:spcBef>
            </a:pPr>
            <a:endParaRPr lang="en-US" sz="2000" b="1" dirty="0" smtClean="0">
              <a:solidFill>
                <a:schemeClr val="bg1"/>
              </a:solidFill>
              <a:latin typeface="Arial"/>
              <a:ea typeface="ＭＳ ゴシック"/>
              <a:cs typeface="Arial"/>
            </a:endParaRPr>
          </a:p>
          <a:p>
            <a:pPr algn="ctr">
              <a:spcBef>
                <a:spcPct val="0"/>
              </a:spcBef>
            </a:pPr>
            <a:endParaRPr lang="en-US" sz="2000" b="1" dirty="0" smtClean="0">
              <a:solidFill>
                <a:schemeClr val="bg1"/>
              </a:solidFill>
              <a:latin typeface="Arial"/>
              <a:ea typeface="ＭＳ ゴシック"/>
              <a:cs typeface="Arial"/>
            </a:endParaRPr>
          </a:p>
          <a:p>
            <a:pPr algn="ctr">
              <a:spcBef>
                <a:spcPct val="0"/>
              </a:spcBef>
            </a:pPr>
            <a:endParaRPr lang="en-US" sz="2000" b="1" dirty="0" smtClean="0">
              <a:solidFill>
                <a:schemeClr val="bg1"/>
              </a:solidFill>
              <a:latin typeface="Arial"/>
              <a:ea typeface="ＭＳ ゴシック"/>
              <a:cs typeface="Arial"/>
            </a:endParaRPr>
          </a:p>
          <a:p>
            <a:pPr marL="0" marR="0" lvl="0" indent="0" algn="ctr" defTabSz="4572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Arial"/>
                <a:ea typeface="ＭＳ ゴシック"/>
                <a:cs typeface="Arial"/>
              </a:rPr>
              <a:t>2015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ゴシック"/>
                <a:cs typeface="Arial"/>
              </a:rPr>
              <a:t> Voluntary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ゴシック"/>
                <a:cs typeface="Arial"/>
              </a:rPr>
              <a:t> </a:t>
            </a: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ゴシック"/>
                <a:cs typeface="Arial"/>
              </a:rPr>
              <a:t>Sector and Volunteering Research Conference </a:t>
            </a:r>
          </a:p>
          <a:p>
            <a:pPr marL="0" marR="0" lvl="0" indent="0" algn="ctr" defTabSz="4572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ＭＳ ゴシック"/>
                <a:cs typeface="Arial"/>
              </a:rPr>
              <a:t>September 8-9, Leeds Beckett University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ＭＳ ゴシック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809432"/>
            <a:ext cx="7943850" cy="684630"/>
          </a:xfrm>
        </p:spPr>
        <p:txBody>
          <a:bodyPr>
            <a:noAutofit/>
          </a:bodyPr>
          <a:lstStyle/>
          <a:p>
            <a:pPr algn="ctr" fontAlgn="ctr"/>
            <a:r>
              <a:rPr lang="en-GB" sz="2700" dirty="0" smtClean="0">
                <a:latin typeface="Arial" panose="020B0604020202020204" pitchFamily="34" charset="0"/>
              </a:rPr>
              <a:t>Analysis (1)</a:t>
            </a:r>
            <a:br>
              <a:rPr lang="en-GB" sz="2700" dirty="0" smtClean="0">
                <a:latin typeface="Arial" panose="020B0604020202020204" pitchFamily="34" charset="0"/>
              </a:rPr>
            </a:br>
            <a:r>
              <a:rPr lang="en-GB" sz="2700" dirty="0" smtClean="0">
                <a:latin typeface="Arial" panose="020B0604020202020204" pitchFamily="34" charset="0"/>
              </a:rPr>
              <a:t>Initiatives differ in:</a:t>
            </a:r>
            <a:endParaRPr lang="en-GB" sz="2700" dirty="0">
              <a:latin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+mj-lt"/>
              </a:rPr>
              <a:t>Time frames</a:t>
            </a:r>
            <a:r>
              <a:rPr lang="en-GB" dirty="0" smtClean="0">
                <a:latin typeface="+mj-lt"/>
              </a:rPr>
              <a:t>: From one week to eight years</a:t>
            </a:r>
          </a:p>
          <a:p>
            <a:r>
              <a:rPr lang="en-GB" b="1" dirty="0" smtClean="0">
                <a:latin typeface="+mj-lt"/>
              </a:rPr>
              <a:t>Ways issues get addressed </a:t>
            </a:r>
            <a:r>
              <a:rPr lang="en-GB" dirty="0" smtClean="0">
                <a:latin typeface="+mj-lt"/>
              </a:rPr>
              <a:t>(and thus resolved): Financial issues get more attention, however, on the other hand: most of the times people just need a trigger to go out. A spark. #</a:t>
            </a:r>
            <a:r>
              <a:rPr lang="en-GB" dirty="0" err="1" smtClean="0">
                <a:latin typeface="+mj-lt"/>
              </a:rPr>
              <a:t>ElectricYerevan</a:t>
            </a:r>
            <a:r>
              <a:rPr lang="en-GB" dirty="0" smtClean="0">
                <a:latin typeface="+mj-lt"/>
              </a:rPr>
              <a:t> quote: “Not the issue itself, but water cannons have mobilised the people.”</a:t>
            </a:r>
            <a:r>
              <a:rPr lang="en-GB" dirty="0" smtClean="0">
                <a:latin typeface="+mj-lt"/>
              </a:rPr>
              <a:t> (Activist, 25, Female)</a:t>
            </a:r>
          </a:p>
          <a:p>
            <a:r>
              <a:rPr lang="en-GB" dirty="0" smtClean="0">
                <a:latin typeface="+mj-lt"/>
              </a:rPr>
              <a:t>Good turnout, poor framing abilities. Potential to mobilise, lack of ideas.</a:t>
            </a:r>
          </a:p>
          <a:p>
            <a:r>
              <a:rPr lang="en-GB" b="1" dirty="0" smtClean="0">
                <a:latin typeface="+mj-lt"/>
              </a:rPr>
              <a:t>Usage of techniques</a:t>
            </a:r>
          </a:p>
          <a:p>
            <a:pPr>
              <a:buNone/>
            </a:pPr>
            <a:r>
              <a:rPr lang="en-GB" b="1" dirty="0" smtClean="0">
                <a:latin typeface="+mj-lt"/>
              </a:rPr>
              <a:t>Most of the times </a:t>
            </a:r>
            <a:endParaRPr lang="en-GB" b="1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Actors involved</a:t>
            </a:r>
          </a:p>
          <a:p>
            <a:pPr>
              <a:buNone/>
            </a:pPr>
            <a:r>
              <a:rPr lang="en-GB" b="1" dirty="0" smtClean="0">
                <a:latin typeface="+mj-lt"/>
              </a:rPr>
              <a:t>	</a:t>
            </a:r>
            <a:r>
              <a:rPr lang="en-GB" dirty="0" smtClean="0">
                <a:latin typeface="+mj-lt"/>
              </a:rPr>
              <a:t>More females with every case</a:t>
            </a:r>
          </a:p>
          <a:p>
            <a:pPr>
              <a:buNone/>
            </a:pPr>
            <a:r>
              <a:rPr lang="en-GB" dirty="0" smtClean="0">
                <a:latin typeface="+mj-lt"/>
              </a:rPr>
              <a:t>Selected NGOs involvement</a:t>
            </a: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872377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67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we have learned so far: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latin typeface="+mj-lt"/>
              </a:rPr>
              <a:t>Importance of learning lessons from previous campaigns</a:t>
            </a:r>
          </a:p>
          <a:p>
            <a:pPr>
              <a:buNone/>
            </a:pPr>
            <a:r>
              <a:rPr lang="en-GB" dirty="0" smtClean="0">
                <a:latin typeface="+mj-lt"/>
              </a:rPr>
              <a:t>Failure of older generations to share their mistakes and experience with youth today, not to repeat the same</a:t>
            </a:r>
          </a:p>
          <a:p>
            <a:pPr>
              <a:buNone/>
            </a:pPr>
            <a:r>
              <a:rPr lang="en-GB" dirty="0" smtClean="0">
                <a:latin typeface="+mj-lt"/>
              </a:rPr>
              <a:t>Female engagement </a:t>
            </a:r>
          </a:p>
          <a:p>
            <a:r>
              <a:rPr lang="en-GB" dirty="0" smtClean="0">
                <a:latin typeface="+mj-lt"/>
              </a:rPr>
              <a:t>balances conflicting situations</a:t>
            </a:r>
          </a:p>
          <a:p>
            <a:r>
              <a:rPr lang="en-GB" dirty="0" smtClean="0">
                <a:latin typeface="+mj-lt"/>
              </a:rPr>
              <a:t>creates working environment</a:t>
            </a:r>
          </a:p>
          <a:p>
            <a:r>
              <a:rPr lang="en-GB" dirty="0" smtClean="0">
                <a:latin typeface="+mj-lt"/>
              </a:rPr>
              <a:t>leads to positive resolution</a:t>
            </a:r>
          </a:p>
          <a:p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Civic Initiatives/Campaigns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840" y="1893419"/>
            <a:ext cx="7675960" cy="4095102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Dynamics of development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Similarities/differences among cases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Factors affecting positive resolution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Actors involved</a:t>
            </a:r>
            <a:endParaRPr lang="en-US" sz="24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10840" y="405442"/>
            <a:ext cx="7943850" cy="68463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marR="0" lvl="0" indent="0" algn="ctr" defTabSz="4572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54367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Analysis (2)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254367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84928"/>
            <a:ext cx="8229600" cy="1752600"/>
          </a:xfrm>
        </p:spPr>
        <p:txBody>
          <a:bodyPr>
            <a:noAutofit/>
          </a:bodyPr>
          <a:lstStyle/>
          <a:p>
            <a:pPr marL="0" indent="0" algn="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>
                <a:solidFill>
                  <a:srgbClr val="002060"/>
                </a:solidFill>
              </a:rPr>
              <a:t>Valentina Gevorgyan</a:t>
            </a:r>
            <a:br>
              <a:rPr lang="en-US" sz="1600" dirty="0" smtClean="0">
                <a:solidFill>
                  <a:srgbClr val="002060"/>
                </a:solidFill>
              </a:rPr>
            </a:br>
            <a:r>
              <a:rPr lang="en-US" sz="1600" dirty="0" smtClean="0"/>
              <a:t>Research Associate</a:t>
            </a:r>
            <a:br>
              <a:rPr lang="en-US" sz="1600" dirty="0" smtClean="0"/>
            </a:br>
            <a:r>
              <a:rPr lang="en-US" sz="1600" dirty="0" smtClean="0">
                <a:hlinkClick r:id="rId2"/>
              </a:rPr>
              <a:t>vgevorgyan@aua.am</a:t>
            </a:r>
            <a:r>
              <a:rPr lang="en-US" sz="2100" dirty="0" smtClean="0"/>
              <a:t/>
            </a:r>
            <a:br>
              <a:rPr lang="en-US" sz="2100" dirty="0" smtClean="0"/>
            </a:br>
            <a:endParaRPr lang="en-US" sz="2100" dirty="0"/>
          </a:p>
        </p:txBody>
      </p:sp>
      <p:pic>
        <p:nvPicPr>
          <p:cNvPr id="2050" name="Picture 2" descr="C:\Users\vgevorgyan\Desktop\image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17925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381000" y="6264275"/>
            <a:ext cx="2133600" cy="365125"/>
          </a:xfrm>
          <a:prstGeom prst="rect">
            <a:avLst/>
          </a:prstGeom>
        </p:spPr>
        <p:txBody>
          <a:bodyPr/>
          <a:lstStyle/>
          <a:p>
            <a:fld id="{5B06D6CC-F8D1-4CD7-ACDB-0E66A52BBC07}" type="datetime1">
              <a:rPr lang="en-US" sz="130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9/1/2015</a:t>
            </a:fld>
            <a:endParaRPr lang="en-US" sz="1300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z="1300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13</a:t>
            </a:fld>
            <a:endParaRPr lang="en-US" sz="1300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7089" y="685800"/>
            <a:ext cx="27475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7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THANK  YOU</a:t>
            </a:r>
            <a:r>
              <a:rPr lang="en-US" sz="27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7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endParaRPr lang="en-US" sz="27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5794375"/>
            <a:ext cx="2667000" cy="285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dirty="0" smtClean="0"/>
              <a:t>URL: </a:t>
            </a:r>
            <a:r>
              <a:rPr lang="en-US" sz="900" i="1" dirty="0">
                <a:solidFill>
                  <a:srgbClr val="002060"/>
                </a:solidFill>
                <a:cs typeface="Times New Roman" panose="02020603050405020304" pitchFamily="18" charset="0"/>
                <a:hlinkClick r:id="rId4"/>
              </a:rPr>
              <a:t>http://tcpa.aua.am/what-we-do</a:t>
            </a:r>
            <a:r>
              <a:rPr lang="en-US" sz="900" i="1" dirty="0" smtClean="0">
                <a:solidFill>
                  <a:srgbClr val="002060"/>
                </a:solidFill>
                <a:cs typeface="Times New Roman" panose="02020603050405020304" pitchFamily="18" charset="0"/>
                <a:hlinkClick r:id="rId4"/>
              </a:rPr>
              <a:t>/</a:t>
            </a:r>
            <a:endParaRPr lang="en-US" sz="900" i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2641937"/>
            <a:ext cx="7696200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900" dirty="0" err="1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Turpanjian</a:t>
            </a:r>
            <a:r>
              <a:rPr lang="en-GB" sz="190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> Center for Policy Analysis</a:t>
            </a:r>
            <a:r>
              <a:rPr lang="en-GB" sz="19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19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r>
              <a:rPr lang="en-GB" sz="1900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American University of Armenia</a:t>
            </a:r>
            <a:r>
              <a:rPr lang="en-GB" sz="190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  <a:t/>
            </a:r>
            <a:br>
              <a:rPr lang="en-GB" sz="1900" dirty="0" smtClean="0">
                <a:solidFill>
                  <a:prstClr val="black"/>
                </a:solidFill>
                <a:latin typeface="+mj-lt"/>
                <a:ea typeface="+mj-ea"/>
                <a:cs typeface="+mj-cs"/>
              </a:rPr>
            </a:br>
            <a:r>
              <a:rPr lang="en-GB" sz="1900" dirty="0" smtClean="0">
                <a:solidFill>
                  <a:prstClr val="black"/>
                </a:solidFill>
                <a:latin typeface="+mj-lt"/>
                <a:ea typeface="+mj-ea"/>
                <a:cs typeface="+mj-cs"/>
                <a:hlinkClick r:id="rId5"/>
              </a:rPr>
              <a:t>www.tcpa.aua.am</a:t>
            </a:r>
            <a:endParaRPr lang="en-GB" sz="19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866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700" dirty="0" smtClean="0">
                <a:solidFill>
                  <a:srgbClr val="002060"/>
                </a:solidFill>
              </a:rPr>
              <a:t>“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  <a:t>Civic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</a:rPr>
              <a:t>Activism as a Novel Component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</a:rPr>
              <a:t>Armenian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  <a:t>Civil </a:t>
            </a:r>
            <a:r>
              <a:rPr lang="en-US" sz="2700" b="1" dirty="0">
                <a:solidFill>
                  <a:schemeClr val="accent1">
                    <a:lumMod val="50000"/>
                  </a:schemeClr>
                </a:solidFill>
              </a:rPr>
              <a:t>Society: New Energy and </a:t>
            </a: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  <a:t>Tensions" </a:t>
            </a:r>
            <a:b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700" b="1" dirty="0" smtClean="0">
                <a:solidFill>
                  <a:schemeClr val="accent1">
                    <a:lumMod val="50000"/>
                  </a:schemeClr>
                </a:solidFill>
              </a:rPr>
              <a:t>2016</a:t>
            </a:r>
            <a:endParaRPr lang="en-US" sz="27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56" y="2402440"/>
            <a:ext cx="8229600" cy="4525963"/>
          </a:xfrm>
        </p:spPr>
        <p:txBody>
          <a:bodyPr>
            <a:normAutofit/>
          </a:bodyPr>
          <a:lstStyle/>
          <a:p>
            <a:pPr marL="342900" lvl="1" indent="-342900" algn="just">
              <a:buSzPct val="67000"/>
              <a:buBlip>
                <a:blip r:embed="rId2"/>
              </a:buBlip>
            </a:pPr>
            <a:r>
              <a:rPr lang="en-GB" sz="1700" b="1" dirty="0" smtClean="0">
                <a:latin typeface="+mj-lt"/>
              </a:rPr>
              <a:t>Interaction between civic activists &amp; NGOs</a:t>
            </a:r>
          </a:p>
          <a:p>
            <a:pPr marL="342900" lvl="1" indent="-342900" algn="just">
              <a:buSzPct val="67000"/>
              <a:buNone/>
            </a:pPr>
            <a:endParaRPr lang="en-GB" b="1" dirty="0" smtClean="0">
              <a:latin typeface="+mj-lt"/>
            </a:endParaRPr>
          </a:p>
          <a:p>
            <a:pPr marL="342900" lvl="1" indent="-342900" algn="just">
              <a:buSzPct val="67000"/>
              <a:buBlip>
                <a:blip r:embed="rId2"/>
              </a:buBlip>
            </a:pPr>
            <a:r>
              <a:rPr lang="en-GB" sz="1700" b="1" dirty="0" smtClean="0">
                <a:latin typeface="+mj-lt"/>
              </a:rPr>
              <a:t>Perceptions of each other </a:t>
            </a:r>
          </a:p>
          <a:p>
            <a:pPr marL="342900" lvl="1" indent="-342900" algn="just">
              <a:buSzPct val="67000"/>
              <a:buBlip>
                <a:blip r:embed="rId2"/>
              </a:buBlip>
            </a:pPr>
            <a:endParaRPr lang="en-GB" sz="1700" b="1" dirty="0" smtClean="0">
              <a:latin typeface="+mj-lt"/>
            </a:endParaRPr>
          </a:p>
          <a:p>
            <a:pPr marL="342900" lvl="1" indent="-342900" algn="just">
              <a:buSzPct val="67000"/>
              <a:buBlip>
                <a:blip r:embed="rId2"/>
              </a:buBlip>
            </a:pPr>
            <a:r>
              <a:rPr lang="en-GB" sz="1700" b="1" dirty="0" smtClean="0">
                <a:latin typeface="+mj-lt"/>
              </a:rPr>
              <a:t>Public perceptions of </a:t>
            </a:r>
            <a:r>
              <a:rPr lang="en-GB" sz="1700" b="1" dirty="0" smtClean="0">
                <a:latin typeface="+mj-lt"/>
              </a:rPr>
              <a:t>civic activists &amp; </a:t>
            </a:r>
            <a:r>
              <a:rPr lang="en-GB" sz="1700" b="1" dirty="0" smtClean="0">
                <a:latin typeface="+mj-lt"/>
              </a:rPr>
              <a:t>NGOs </a:t>
            </a:r>
          </a:p>
          <a:p>
            <a:pPr marL="342900" lvl="1" indent="-342900" algn="just">
              <a:buSzPct val="67000"/>
              <a:buBlip>
                <a:blip r:embed="rId2"/>
              </a:buBlip>
            </a:pPr>
            <a:endParaRPr lang="en-GB" sz="1700" b="1" dirty="0" smtClean="0">
              <a:latin typeface="+mj-lt"/>
            </a:endParaRPr>
          </a:p>
          <a:p>
            <a:pPr marL="342900" lvl="1" indent="-342900" algn="just">
              <a:buSzPct val="67000"/>
              <a:buBlip>
                <a:blip r:embed="rId2"/>
              </a:buBlip>
            </a:pPr>
            <a:r>
              <a:rPr lang="en-GB" sz="1700" b="1" dirty="0" smtClean="0">
                <a:latin typeface="+mj-lt"/>
              </a:rPr>
              <a:t>Political culture of 	public participation </a:t>
            </a:r>
          </a:p>
          <a:p>
            <a:pPr marL="0" lvl="1" indent="0" algn="just">
              <a:buSzPct val="67000"/>
              <a:buNone/>
            </a:pPr>
            <a:endParaRPr lang="en-GB" sz="2300" b="1" dirty="0" smtClean="0">
              <a:latin typeface="+mj-lt"/>
            </a:endParaRPr>
          </a:p>
          <a:p>
            <a:pPr algn="just">
              <a:buSzPct val="67000"/>
              <a:buFont typeface="Wingdings" panose="05000000000000000000" pitchFamily="2" charset="2"/>
              <a:buChar char="q"/>
            </a:pPr>
            <a:endParaRPr lang="en-GB" sz="2200" dirty="0" smtClean="0">
              <a:latin typeface="+mj-lt"/>
            </a:endParaRPr>
          </a:p>
          <a:p>
            <a:pPr marL="457200" lvl="1" indent="0" algn="just">
              <a:buSzPct val="55000"/>
              <a:buNone/>
            </a:pPr>
            <a:endParaRPr lang="en-GB" sz="2200" i="1" dirty="0" smtClean="0">
              <a:latin typeface="+mj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523B91-651B-4313-A742-403F6301C2AD}" type="datetime1">
              <a:rPr lang="en-US" smtClean="0">
                <a:solidFill>
                  <a:schemeClr val="tx2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pPr/>
              <a:t>9/1/2015</a:t>
            </a:fld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872377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6F15528-21DE-4FAA-801E-634DDDAF4B2B}" type="slidenum">
              <a:rPr lang="en-US" smtClean="0"/>
              <a:pPr algn="r"/>
              <a:t>2</a:t>
            </a:fld>
            <a:endParaRPr lang="en-US" dirty="0"/>
          </a:p>
        </p:txBody>
      </p:sp>
      <p:pic>
        <p:nvPicPr>
          <p:cNvPr id="8" name="Content Placeholder 5" descr="C:\Users\User\Documents\Academic research\ASCN\ASCN logo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486400"/>
            <a:ext cx="17526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Content Placeholder 5" descr="C:\Users\User\Documents\Academic research\ASCN\ASCN logo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57501"/>
            <a:ext cx="1828800" cy="932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C:\Users\User\Google Drive\ASCN First project\ASCN_BOOK\Cover page pictur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2770835"/>
            <a:ext cx="2008473" cy="257804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492818" y="5338134"/>
            <a:ext cx="2008473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 smtClean="0">
                <a:latin typeface="+mj-lt"/>
              </a:rPr>
              <a:t>Turpanjian Center for Policy Analysis, 2014</a:t>
            </a:r>
            <a:endParaRPr lang="en-US" sz="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4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Civic Initiatives/Campaigns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0840" y="1893419"/>
            <a:ext cx="7675960" cy="4095102"/>
          </a:xfrm>
        </p:spPr>
        <p:txBody>
          <a:bodyPr/>
          <a:lstStyle/>
          <a:p>
            <a:r>
              <a:rPr lang="en-US" sz="2400" dirty="0" smtClean="0">
                <a:latin typeface="+mj-lt"/>
              </a:rPr>
              <a:t>Dynamics of development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Similarities/differences among cases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Factors affecting positive resolution</a:t>
            </a:r>
          </a:p>
          <a:p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Actors involved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533400"/>
            <a:ext cx="7943850" cy="684630"/>
          </a:xfrm>
        </p:spPr>
        <p:txBody>
          <a:bodyPr>
            <a:noAutofit/>
          </a:bodyPr>
          <a:lstStyle/>
          <a:p>
            <a:pPr algn="ctr" fontAlgn="ctr"/>
            <a:r>
              <a:rPr lang="en-US" sz="2400" dirty="0" smtClean="0">
                <a:solidFill>
                  <a:schemeClr val="tx2"/>
                </a:solidFill>
              </a:rPr>
              <a:t>Stages of Civil Society Development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1800" b="1" dirty="0" smtClean="0">
                <a:solidFill>
                  <a:schemeClr val="tx1"/>
                </a:solidFill>
                <a:latin typeface="+mj-lt"/>
              </a:rPr>
              <a:t>Soviet Armenian civil society (1921-1990)</a:t>
            </a:r>
          </a:p>
          <a:p>
            <a:pPr lvl="1">
              <a:buFont typeface="Times New Roman" pitchFamily="18" charset="0"/>
              <a:buChar char="›"/>
            </a:pPr>
            <a:r>
              <a:rPr lang="en-GB" dirty="0" smtClean="0">
                <a:latin typeface="+mj-lt"/>
              </a:rPr>
              <a:t>Delimiting practice of citizen engagement</a:t>
            </a:r>
          </a:p>
          <a:p>
            <a:pPr lvl="1">
              <a:buFont typeface="Times New Roman" pitchFamily="18" charset="0"/>
              <a:buChar char="›"/>
            </a:pPr>
            <a:r>
              <a:rPr lang="en-GB" dirty="0" smtClean="0">
                <a:latin typeface="+mj-lt"/>
              </a:rPr>
              <a:t>Oversight and control over individuals’ behaviour</a:t>
            </a:r>
          </a:p>
          <a:p>
            <a:pPr lvl="1">
              <a:buFont typeface="Times New Roman" pitchFamily="18" charset="0"/>
              <a:buChar char="›"/>
            </a:pPr>
            <a:r>
              <a:rPr lang="en-GB" dirty="0" smtClean="0">
                <a:latin typeface="+mj-lt"/>
              </a:rPr>
              <a:t>Mandatory volunteering (as a result of which the concept and understanding of it became distorted)</a:t>
            </a:r>
          </a:p>
          <a:p>
            <a:pPr lvl="1">
              <a:buNone/>
            </a:pPr>
            <a:r>
              <a:rPr lang="en-GB" dirty="0" smtClean="0">
                <a:latin typeface="+mj-lt"/>
              </a:rPr>
              <a:t>BUT </a:t>
            </a:r>
            <a:r>
              <a:rPr lang="en-GB" b="1" dirty="0" smtClean="0">
                <a:solidFill>
                  <a:schemeClr val="tx2"/>
                </a:solidFill>
                <a:latin typeface="+mj-lt"/>
              </a:rPr>
              <a:t>some major examples of unprecedented social mobilisation </a:t>
            </a:r>
          </a:p>
          <a:p>
            <a:pPr>
              <a:buFont typeface="Wingdings" pitchFamily="2" charset="2"/>
              <a:buChar char="q"/>
            </a:pPr>
            <a:r>
              <a:rPr lang="en-GB" sz="1800" b="1" dirty="0" smtClean="0">
                <a:solidFill>
                  <a:schemeClr val="tx1"/>
                </a:solidFill>
                <a:latin typeface="+mj-lt"/>
              </a:rPr>
              <a:t>Mushrooming of NGOs (1991-2006)</a:t>
            </a:r>
          </a:p>
          <a:p>
            <a:pPr lvl="1">
              <a:buFont typeface="Times New Roman" pitchFamily="18" charset="0"/>
              <a:buChar char="›"/>
            </a:pPr>
            <a:r>
              <a:rPr lang="en-GB" dirty="0" smtClean="0">
                <a:latin typeface="+mj-lt"/>
              </a:rPr>
              <a:t>Life dramatically changed (war, severe economic conditions)</a:t>
            </a:r>
          </a:p>
          <a:p>
            <a:pPr lvl="1">
              <a:buFont typeface="Times New Roman" pitchFamily="18" charset="0"/>
              <a:buChar char="›"/>
            </a:pPr>
            <a:r>
              <a:rPr lang="en-GB" dirty="0" smtClean="0">
                <a:latin typeface="+mj-lt"/>
              </a:rPr>
              <a:t>Foreign donors welcome</a:t>
            </a:r>
          </a:p>
          <a:p>
            <a:pPr lvl="1">
              <a:buFont typeface="Times New Roman" pitchFamily="18" charset="0"/>
              <a:buChar char="›"/>
            </a:pPr>
            <a:r>
              <a:rPr lang="en-GB" dirty="0" smtClean="0">
                <a:latin typeface="+mj-lt"/>
              </a:rPr>
              <a:t>Number of NGOs: 900 (1995), 2756 (2002), 4149 (2015)</a:t>
            </a:r>
          </a:p>
          <a:p>
            <a:pPr lvl="1">
              <a:buFont typeface="Times New Roman" pitchFamily="18" charset="0"/>
              <a:buChar char="›"/>
            </a:pPr>
            <a:r>
              <a:rPr lang="en-GB" dirty="0" smtClean="0">
                <a:latin typeface="+mj-lt"/>
              </a:rPr>
              <a:t>Limited impact: quantity, not quality</a:t>
            </a:r>
          </a:p>
          <a:p>
            <a:pPr lvl="1">
              <a:buFont typeface="Times New Roman" pitchFamily="18" charset="0"/>
              <a:buChar char="›"/>
            </a:pPr>
            <a:endParaRPr lang="en-GB" dirty="0" smtClean="0"/>
          </a:p>
          <a:p>
            <a:pPr>
              <a:buNone/>
            </a:pPr>
            <a:endParaRPr lang="en-GB" sz="1600" dirty="0" smtClean="0"/>
          </a:p>
          <a:p>
            <a:pPr lvl="1">
              <a:buNone/>
            </a:pP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872377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67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533400"/>
            <a:ext cx="7943850" cy="684630"/>
          </a:xfrm>
        </p:spPr>
        <p:txBody>
          <a:bodyPr>
            <a:normAutofit/>
          </a:bodyPr>
          <a:lstStyle/>
          <a:p>
            <a:pPr algn="ctr" fontAlgn="ctr"/>
            <a:r>
              <a:rPr lang="en-US" sz="2400" dirty="0" smtClean="0">
                <a:solidFill>
                  <a:schemeClr val="tx2"/>
                </a:solidFill>
              </a:rPr>
              <a:t>Stages </a:t>
            </a:r>
            <a:r>
              <a:rPr lang="en-US" sz="2400" dirty="0" smtClean="0">
                <a:solidFill>
                  <a:schemeClr val="tx2"/>
                </a:solidFill>
              </a:rPr>
              <a:t>of Civil Society </a:t>
            </a:r>
            <a:r>
              <a:rPr lang="en-US" sz="2400" dirty="0" smtClean="0">
                <a:solidFill>
                  <a:schemeClr val="tx2"/>
                </a:solidFill>
              </a:rPr>
              <a:t>Development,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cont-</a:t>
            </a:r>
            <a:r>
              <a:rPr lang="en-US" sz="2400" b="0" dirty="0" err="1" smtClean="0">
                <a:solidFill>
                  <a:schemeClr val="tx1"/>
                </a:solidFill>
              </a:rPr>
              <a:t>ed</a:t>
            </a:r>
            <a:endParaRPr lang="en-US" sz="2400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33450" y="1669143"/>
            <a:ext cx="7753350" cy="409510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GB" sz="1800" b="1" dirty="0" smtClean="0">
                <a:solidFill>
                  <a:schemeClr val="tx1"/>
                </a:solidFill>
                <a:latin typeface="+mj-lt"/>
              </a:rPr>
              <a:t>Civic Activism (2008-present)</a:t>
            </a:r>
          </a:p>
          <a:p>
            <a:pPr lvl="1">
              <a:buFont typeface="Times New Roman" pitchFamily="18" charset="0"/>
              <a:buChar char="›"/>
            </a:pPr>
            <a:r>
              <a:rPr lang="en-GB" dirty="0" smtClean="0">
                <a:latin typeface="+mj-lt"/>
              </a:rPr>
              <a:t>Novel, but not brand new (rather a reawakening of the dormant potential)</a:t>
            </a:r>
          </a:p>
          <a:p>
            <a:pPr lvl="1">
              <a:buFont typeface="Times New Roman" pitchFamily="18" charset="0"/>
              <a:buChar char="›"/>
            </a:pPr>
            <a:r>
              <a:rPr lang="en-GB" dirty="0" smtClean="0">
                <a:latin typeface="+mj-lt"/>
              </a:rPr>
              <a:t>But: some aspects making initiatives NEW, should be recognised: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>
                <a:latin typeface="+mj-lt"/>
              </a:rPr>
              <a:t>	a) Single-purposed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>
                <a:latin typeface="+mj-lt"/>
              </a:rPr>
              <a:t>	b) Against a governmental policy/decision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>
                <a:latin typeface="+mj-lt"/>
              </a:rPr>
              <a:t>	c) Spontaneous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>
                <a:latin typeface="+mj-lt"/>
              </a:rPr>
              <a:t>	d) Youth-driven</a:t>
            </a:r>
          </a:p>
          <a:p>
            <a:pPr lvl="1">
              <a:lnSpc>
                <a:spcPct val="150000"/>
              </a:lnSpc>
              <a:buNone/>
            </a:pPr>
            <a:r>
              <a:rPr lang="en-GB" dirty="0" smtClean="0">
                <a:latin typeface="+mj-lt"/>
              </a:rPr>
              <a:t>	e) Supported by social media</a:t>
            </a:r>
          </a:p>
          <a:p>
            <a:endParaRPr lang="en-GB" sz="1600" dirty="0"/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872377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67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533400"/>
            <a:ext cx="7943850" cy="684630"/>
          </a:xfrm>
        </p:spPr>
        <p:txBody>
          <a:bodyPr>
            <a:normAutofit/>
          </a:bodyPr>
          <a:lstStyle/>
          <a:p>
            <a:pPr algn="ctr" fontAlgn="ctr"/>
            <a:r>
              <a:rPr lang="en-US" sz="2400" dirty="0" smtClean="0">
                <a:solidFill>
                  <a:schemeClr val="tx2"/>
                </a:solidFill>
              </a:rPr>
              <a:t>Methods</a:t>
            </a:r>
            <a:endParaRPr lang="en-US" sz="2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a) 15 semi-structured interviews with civic activists (leaders and organisers of selected civic campaigns) </a:t>
            </a:r>
          </a:p>
          <a:p>
            <a:pPr marL="457200" indent="-457200">
              <a:buNone/>
            </a:pPr>
            <a:r>
              <a:rPr lang="en-GB" dirty="0" smtClean="0">
                <a:latin typeface="+mj-lt"/>
              </a:rPr>
              <a:t>		</a:t>
            </a:r>
            <a:r>
              <a:rPr lang="en-GB" i="1" dirty="0" smtClean="0">
                <a:latin typeface="+mj-lt"/>
              </a:rPr>
              <a:t>MAXQDA qualitative data analysis software</a:t>
            </a:r>
          </a:p>
          <a:p>
            <a:pPr marL="457200" indent="-457200">
              <a:buNone/>
            </a:pPr>
            <a:r>
              <a:rPr lang="en-GB" dirty="0" smtClean="0">
                <a:solidFill>
                  <a:schemeClr val="tx1"/>
                </a:solidFill>
                <a:latin typeface="+mj-lt"/>
              </a:rPr>
              <a:t>b) Participant observations</a:t>
            </a:r>
          </a:p>
          <a:p>
            <a:pPr marL="457200" indent="-457200">
              <a:buNone/>
            </a:pPr>
            <a:r>
              <a:rPr lang="en-GB" i="1" dirty="0" smtClean="0">
                <a:latin typeface="+mj-lt"/>
              </a:rPr>
              <a:t>		“No to Plunder”, Electricity Price Hike, Yerevan June 2015</a:t>
            </a:r>
            <a:endParaRPr lang="en-GB" dirty="0" smtClean="0">
              <a:latin typeface="+mj-lt"/>
            </a:endParaRPr>
          </a:p>
          <a:p>
            <a:pPr marL="457200" indent="-457200">
              <a:buNone/>
            </a:pPr>
            <a:r>
              <a:rPr lang="en-GB" i="1" dirty="0" smtClean="0">
                <a:latin typeface="+mj-lt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+mj-lt"/>
              </a:rPr>
              <a:t>c) Four case-studies</a:t>
            </a:r>
          </a:p>
          <a:p>
            <a:pPr marL="457200" indent="-457200">
              <a:buNone/>
            </a:pPr>
            <a:r>
              <a:rPr lang="en-GB" dirty="0" smtClean="0">
                <a:latin typeface="+mj-lt"/>
              </a:rPr>
              <a:t>		</a:t>
            </a:r>
            <a:r>
              <a:rPr lang="en-GB" dirty="0" err="1" smtClean="0">
                <a:latin typeface="+mj-lt"/>
              </a:rPr>
              <a:t>i</a:t>
            </a:r>
            <a:r>
              <a:rPr lang="en-GB" dirty="0" smtClean="0">
                <a:latin typeface="+mj-lt"/>
              </a:rPr>
              <a:t>) Positive resolution</a:t>
            </a:r>
          </a:p>
          <a:p>
            <a:pPr marL="457200" indent="-457200">
              <a:buNone/>
            </a:pPr>
            <a:r>
              <a:rPr lang="en-GB" dirty="0" smtClean="0">
                <a:latin typeface="+mj-lt"/>
              </a:rPr>
              <a:t>		ii) Negative resolution</a:t>
            </a:r>
          </a:p>
          <a:p>
            <a:pPr marL="457200" indent="-457200">
              <a:buNone/>
            </a:pPr>
            <a:r>
              <a:rPr lang="en-GB" dirty="0" smtClean="0">
                <a:latin typeface="+mj-lt"/>
              </a:rPr>
              <a:t>		iii) Most recent (and biggest turnout)</a:t>
            </a:r>
          </a:p>
          <a:p>
            <a:pPr marL="457200" indent="-457200">
              <a:buNone/>
            </a:pPr>
            <a:r>
              <a:rPr lang="en-GB" dirty="0" smtClean="0">
                <a:latin typeface="+mj-lt"/>
              </a:rPr>
              <a:t>		iv) Second biggest turnout</a:t>
            </a:r>
          </a:p>
          <a:p>
            <a:pPr marL="1257300" lvl="2" indent="-457200">
              <a:buNone/>
            </a:pPr>
            <a:r>
              <a:rPr lang="en-GB" sz="2000" i="1" dirty="0" smtClean="0">
                <a:latin typeface="+mj-lt"/>
              </a:rPr>
              <a:t>	</a:t>
            </a:r>
            <a:endParaRPr lang="en-GB" sz="2000" dirty="0" smtClean="0">
              <a:latin typeface="+mj-lt"/>
            </a:endParaRPr>
          </a:p>
          <a:p>
            <a:pPr marL="1257300" lvl="2" indent="-457200">
              <a:buNone/>
            </a:pPr>
            <a:endParaRPr lang="en-GB" sz="2000" i="1" dirty="0" smtClean="0">
              <a:latin typeface="+mj-lt"/>
            </a:endParaRPr>
          </a:p>
        </p:txBody>
      </p:sp>
      <p:sp>
        <p:nvSpPr>
          <p:cNvPr id="5" name="Slide Number Placeholder 5"/>
          <p:cNvSpPr txBox="1">
            <a:spLocks/>
          </p:cNvSpPr>
          <p:nvPr/>
        </p:nvSpPr>
        <p:spPr>
          <a:xfrm>
            <a:off x="6872377" y="6173787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67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052" y="481644"/>
            <a:ext cx="7943850" cy="684630"/>
          </a:xfrm>
        </p:spPr>
        <p:txBody>
          <a:bodyPr>
            <a:normAutofit/>
          </a:bodyPr>
          <a:lstStyle/>
          <a:p>
            <a:pPr algn="ctr" fontAlgn="ctr"/>
            <a:r>
              <a:rPr lang="en-US" sz="2400" dirty="0" smtClean="0"/>
              <a:t>Case Studies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9267" y="1283467"/>
            <a:ext cx="7943850" cy="2647138"/>
          </a:xfrm>
          <a:prstGeom prst="rect">
            <a:avLst/>
          </a:prstGeom>
        </p:spPr>
        <p:txBody>
          <a:bodyPr anchor="b">
            <a:normAutofit fontScale="92500" lnSpcReduction="10000"/>
          </a:bodyPr>
          <a:lstStyle/>
          <a:p>
            <a:pPr marL="457200" marR="0" lvl="0" indent="-457200" defTabSz="457200" rtl="0" eaLnBrk="1" fontAlgn="ctr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solidFill>
                <a:srgbClr val="25436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457200" rtl="0" eaLnBrk="1" fontAlgn="ctr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endParaRPr lang="en-GB" sz="2000" b="1" dirty="0" smtClean="0">
              <a:solidFill>
                <a:srgbClr val="254367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457200" rtl="0" eaLnBrk="1" fontAlgn="ctr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543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“Save </a:t>
            </a:r>
            <a:r>
              <a:rPr kumimoji="0" lang="en-GB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543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Teghut</a:t>
            </a: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543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Civic Initiative”</a:t>
            </a:r>
          </a:p>
          <a:p>
            <a:pPr marL="457200" marR="0" lvl="0" indent="-457200" defTabSz="457200" rtl="0" eaLnBrk="1" fontAlgn="ctr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GB" sz="2000" b="1" dirty="0" smtClean="0">
                <a:solidFill>
                  <a:srgbClr val="254367"/>
                </a:solidFill>
                <a:latin typeface="+mj-lt"/>
                <a:ea typeface="+mj-ea"/>
                <a:cs typeface="+mj-cs"/>
              </a:rPr>
              <a:t>“We Pay 100 Drams”</a:t>
            </a:r>
          </a:p>
          <a:p>
            <a:pPr marL="457200" marR="0" lvl="0" indent="-457200" defTabSz="457200" rtl="0" eaLnBrk="1" fontAlgn="ctr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lang="en-GB" sz="2000" b="1" dirty="0" smtClean="0">
                <a:solidFill>
                  <a:srgbClr val="254367"/>
                </a:solidFill>
                <a:latin typeface="+mj-lt"/>
                <a:ea typeface="+mj-ea"/>
                <a:cs typeface="+mj-cs"/>
              </a:rPr>
              <a:t>“Dem Am” (I Am Against) </a:t>
            </a:r>
          </a:p>
          <a:p>
            <a:pPr marL="457200" marR="0" lvl="0" indent="-457200" defTabSz="457200" rtl="0" eaLnBrk="1" fontAlgn="ctr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5436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“No to Plunder!”</a:t>
            </a:r>
          </a:p>
          <a:p>
            <a:pPr marL="457200" marR="0" lvl="0" indent="-457200" defTabSz="4572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endParaRPr lang="en-GB" sz="2400" b="1" dirty="0" smtClean="0">
              <a:solidFill>
                <a:srgbClr val="254367"/>
              </a:solidFill>
              <a:latin typeface="+mj-lt"/>
              <a:ea typeface="+mj-ea"/>
              <a:cs typeface="+mj-cs"/>
            </a:endParaRPr>
          </a:p>
          <a:p>
            <a:pPr marL="457200" marR="0" lvl="0" indent="-457200" defTabSz="4572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rgbClr val="25436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457200" marR="0" lvl="0" indent="-457200" defTabSz="4572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254367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+mj-cs"/>
            </a:endParaRPr>
          </a:p>
        </p:txBody>
      </p:sp>
      <p:pic>
        <p:nvPicPr>
          <p:cNvPr id="9" name="Picture 9" descr="C:\Users\User\Desktop\a84d6974-9c8d-48d6-8714-871e99fec348-2060x1236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2700" y="3716967"/>
            <a:ext cx="4314904" cy="2588942"/>
          </a:xfrm>
          <a:prstGeom prst="rect">
            <a:avLst/>
          </a:prstGeom>
          <a:noFill/>
        </p:spPr>
      </p:pic>
      <p:pic>
        <p:nvPicPr>
          <p:cNvPr id="10" name="Picture 4" descr="https://photos.travelblog.org/Photos/42557/188482/f/1399238-Teghut-Forest-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27608" y="1364671"/>
            <a:ext cx="3727326" cy="2472459"/>
          </a:xfrm>
          <a:prstGeom prst="rect">
            <a:avLst/>
          </a:prstGeom>
          <a:noFill/>
        </p:spPr>
      </p:pic>
      <p:pic>
        <p:nvPicPr>
          <p:cNvPr id="15362" name="Picture 2" descr="http://www.ecolur.org/files/news/2012/05/05040523559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7842" y="723173"/>
            <a:ext cx="777092" cy="1230398"/>
          </a:xfrm>
          <a:prstGeom prst="rect">
            <a:avLst/>
          </a:prstGeom>
          <a:noFill/>
        </p:spPr>
      </p:pic>
      <p:pic>
        <p:nvPicPr>
          <p:cNvPr id="1027" name="Picture 3" descr="C:\Users\User\Desktop\ռեւեւ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53047" y="4413674"/>
            <a:ext cx="3441511" cy="1883603"/>
          </a:xfrm>
          <a:prstGeom prst="rect">
            <a:avLst/>
          </a:prstGeom>
          <a:noFill/>
        </p:spPr>
      </p:pic>
      <p:pic>
        <p:nvPicPr>
          <p:cNvPr id="1026" name="Picture 2" descr="C:\Users\User\Desktop\Transport01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19192" y="2845399"/>
            <a:ext cx="2616832" cy="17431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367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in case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discourse about planned change</a:t>
            </a:r>
          </a:p>
          <a:p>
            <a:r>
              <a:rPr lang="en-GB" dirty="0" smtClean="0"/>
              <a:t>Preservation of internal values, leading to destruction outside. My family is OK – don’t mind the rest. However this is exactly what will lead to a total destruction. Perhaps a cultural, a mentality issue</a:t>
            </a:r>
          </a:p>
          <a:p>
            <a:r>
              <a:rPr lang="en-GB" dirty="0" smtClean="0"/>
              <a:t>Disconnect between authorities, journalists and public</a:t>
            </a:r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 by youth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Strength in knowledge and action in progress</a:t>
            </a:r>
          </a:p>
          <a:p>
            <a:r>
              <a:rPr lang="en-GB" dirty="0" smtClean="0"/>
              <a:t>Gradually becoming citizens through civic activism, through participation in informal campaigns against governmental decisions</a:t>
            </a:r>
          </a:p>
          <a:p>
            <a:r>
              <a:rPr lang="en-GB" dirty="0" smtClean="0"/>
              <a:t>Civic activism helps in becoming a ‘genuine’ citizen of the country</a:t>
            </a:r>
          </a:p>
          <a:p>
            <a:r>
              <a:rPr lang="en-GB" dirty="0" smtClean="0"/>
              <a:t>Framing thing: most of the time initiatives are “against </a:t>
            </a:r>
            <a:r>
              <a:rPr lang="en-GB" dirty="0" err="1" smtClean="0"/>
              <a:t>smth</a:t>
            </a:r>
            <a:r>
              <a:rPr lang="en-GB" dirty="0" smtClean="0"/>
              <a:t>” but when changed to “for” it entails positive resolution 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ital Expenditures for operations projects, June 12, 2014_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 Expenditures for operations projects, June 12, 2014_v2</Template>
  <TotalTime>610</TotalTime>
  <Words>559</Words>
  <Application>Microsoft Office PowerPoint</Application>
  <PresentationFormat>On-screen Show (4:3)</PresentationFormat>
  <Paragraphs>119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Capital Expenditures for operations projects, June 12, 2014_v2</vt:lpstr>
      <vt:lpstr>Civic Activism in Armenia</vt:lpstr>
      <vt:lpstr> “Civic Activism as a Novel Component  of Armenian Civil Society: New Energy and Tensions"  2016</vt:lpstr>
      <vt:lpstr>Civic Initiatives/Campaigns</vt:lpstr>
      <vt:lpstr>Stages of Civil Society Development</vt:lpstr>
      <vt:lpstr>Stages of Civil Society Development, cont-ed</vt:lpstr>
      <vt:lpstr>Methods</vt:lpstr>
      <vt:lpstr>Case Studies</vt:lpstr>
      <vt:lpstr>Problems in case studies</vt:lpstr>
      <vt:lpstr>Achievements by youth</vt:lpstr>
      <vt:lpstr>Analysis (1) Initiatives differ in:</vt:lpstr>
      <vt:lpstr>What we have learned so far:</vt:lpstr>
      <vt:lpstr>Civic Initiatives/Campaigns</vt:lpstr>
      <vt:lpstr>  Valentina Gevorgyan Research Associate vgevorgyan@aua.am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Subtitle</dc:title>
  <dc:creator>USER</dc:creator>
  <cp:lastModifiedBy>Valentina Gevorgyan</cp:lastModifiedBy>
  <cp:revision>64</cp:revision>
  <cp:lastPrinted>2014-11-03T12:13:36Z</cp:lastPrinted>
  <dcterms:created xsi:type="dcterms:W3CDTF">2014-12-20T05:36:11Z</dcterms:created>
  <dcterms:modified xsi:type="dcterms:W3CDTF">2015-09-01T10:31:58Z</dcterms:modified>
</cp:coreProperties>
</file>