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12">
  <p:sldMasterIdLst>
    <p:sldMasterId id="214748376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80" r:id="rId4"/>
    <p:sldId id="258" r:id="rId5"/>
    <p:sldId id="272" r:id="rId6"/>
    <p:sldId id="284" r:id="rId7"/>
    <p:sldId id="293" r:id="rId8"/>
    <p:sldId id="282" r:id="rId9"/>
    <p:sldId id="283" r:id="rId10"/>
    <p:sldId id="287" r:id="rId11"/>
    <p:sldId id="288" r:id="rId12"/>
    <p:sldId id="290" r:id="rId13"/>
    <p:sldId id="289" r:id="rId14"/>
    <p:sldId id="292" r:id="rId15"/>
    <p:sldId id="267" r:id="rId16"/>
    <p:sldId id="268" r:id="rId17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709" autoAdjust="0"/>
    <p:restoredTop sz="94629" autoAdjust="0"/>
  </p:normalViewPr>
  <p:slideViewPr>
    <p:cSldViewPr>
      <p:cViewPr>
        <p:scale>
          <a:sx n="100" d="100"/>
          <a:sy n="100" d="100"/>
        </p:scale>
        <p:origin x="-281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nny\Google%20Drive\ASCN%20Personal\All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ll%20graph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7.7241677027213712E-2"/>
          <c:w val="0.93888888888889599"/>
          <c:h val="0.72159922717993663"/>
        </c:manualLayout>
      </c:layout>
      <c:lineChart>
        <c:grouping val="standard"/>
        <c:varyColors val="0"/>
        <c:ser>
          <c:idx val="0"/>
          <c:order val="0"/>
          <c:tx>
            <c:strRef>
              <c:f>ASCN!$B$142</c:f>
              <c:strCache>
                <c:ptCount val="1"/>
                <c:pt idx="0">
                  <c:v>Armenia</c:v>
                </c:pt>
              </c:strCache>
            </c:strRef>
          </c:tx>
          <c:spPr>
            <a:ln w="44450">
              <a:solidFill>
                <a:schemeClr val="tx2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ASCN!$C$141:$H$141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ASCN!$C$142:$H$142</c:f>
              <c:numCache>
                <c:formatCode>0.00</c:formatCode>
                <c:ptCount val="6"/>
                <c:pt idx="0">
                  <c:v>2.77</c:v>
                </c:pt>
                <c:pt idx="1">
                  <c:v>2.9299999999999997</c:v>
                </c:pt>
                <c:pt idx="2">
                  <c:v>2.8899999999999997</c:v>
                </c:pt>
                <c:pt idx="3">
                  <c:v>2.8099999999999987</c:v>
                </c:pt>
                <c:pt idx="4">
                  <c:v>2.7</c:v>
                </c:pt>
                <c:pt idx="5">
                  <c:v>2.62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ASCN!$B$143</c:f>
              <c:strCache>
                <c:ptCount val="1"/>
                <c:pt idx="0">
                  <c:v>Azerbaijan</c:v>
                </c:pt>
              </c:strCache>
            </c:strRef>
          </c:tx>
          <c:spPr>
            <a:ln w="44450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4.7222222222222332E-2"/>
                  <c:y val="-6.0185185185185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3333333333333298E-2"/>
                  <c:y val="7.8703703703703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6666666666666701E-2"/>
                  <c:y val="-6.4814814814816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ASCN!$C$141:$H$141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ASCN!$C$143:$H$143</c:f>
              <c:numCache>
                <c:formatCode>0.00</c:formatCode>
                <c:ptCount val="6"/>
                <c:pt idx="0">
                  <c:v>3.11</c:v>
                </c:pt>
                <c:pt idx="1">
                  <c:v>3.2</c:v>
                </c:pt>
                <c:pt idx="2">
                  <c:v>3.21</c:v>
                </c:pt>
                <c:pt idx="3">
                  <c:v>3.11</c:v>
                </c:pt>
                <c:pt idx="4">
                  <c:v>3.09</c:v>
                </c:pt>
                <c:pt idx="5">
                  <c:v>3.09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ASCN!$B$144</c:f>
              <c:strCache>
                <c:ptCount val="1"/>
                <c:pt idx="0">
                  <c:v>Georgia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3.3333333333333298E-2"/>
                  <c:y val="6.0185185185185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ASCN!$C$141:$H$141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ASCN!$C$144:$H$144</c:f>
              <c:numCache>
                <c:formatCode>0.00</c:formatCode>
                <c:ptCount val="6"/>
                <c:pt idx="0">
                  <c:v>3.25</c:v>
                </c:pt>
                <c:pt idx="1">
                  <c:v>3.17</c:v>
                </c:pt>
                <c:pt idx="2">
                  <c:v>3.29</c:v>
                </c:pt>
                <c:pt idx="3">
                  <c:v>3.06</c:v>
                </c:pt>
                <c:pt idx="4">
                  <c:v>3.25</c:v>
                </c:pt>
                <c:pt idx="5">
                  <c:v>3.09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365376"/>
        <c:axId val="74781760"/>
      </c:lineChart>
      <c:catAx>
        <c:axId val="99365376"/>
        <c:scaling>
          <c:orientation val="minMax"/>
        </c:scaling>
        <c:delete val="0"/>
        <c:axPos val="b"/>
        <c:numFmt formatCode="General" sourceLinked="1"/>
        <c:majorTickMark val="none"/>
        <c:minorTickMark val="in"/>
        <c:tickLblPos val="nextTo"/>
        <c:crossAx val="74781760"/>
        <c:crosses val="autoZero"/>
        <c:auto val="1"/>
        <c:lblAlgn val="ctr"/>
        <c:lblOffset val="100"/>
        <c:noMultiLvlLbl val="0"/>
      </c:catAx>
      <c:valAx>
        <c:axId val="74781760"/>
        <c:scaling>
          <c:orientation val="minMax"/>
          <c:max val="3.3"/>
          <c:min val="2.6"/>
        </c:scaling>
        <c:delete val="1"/>
        <c:axPos val="l"/>
        <c:numFmt formatCode="0.00" sourceLinked="1"/>
        <c:majorTickMark val="none"/>
        <c:minorTickMark val="none"/>
        <c:tickLblPos val="none"/>
        <c:crossAx val="993653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 algn="just"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ASCN!$B$280</c:f>
              <c:strCache>
                <c:ptCount val="1"/>
                <c:pt idx="0">
                  <c:v>Organizational Survey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9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ASCN!$A$281:$A$286</c:f>
              <c:strCache>
                <c:ptCount val="6"/>
                <c:pt idx="0">
                  <c:v>Fully distrust</c:v>
                </c:pt>
                <c:pt idx="1">
                  <c:v>Somewhat distrust</c:v>
                </c:pt>
                <c:pt idx="2">
                  <c:v>Neither trust nor distrust</c:v>
                </c:pt>
                <c:pt idx="3">
                  <c:v>Somewhat trust</c:v>
                </c:pt>
                <c:pt idx="4">
                  <c:v>Fully trust</c:v>
                </c:pt>
                <c:pt idx="5">
                  <c:v>Don't know</c:v>
                </c:pt>
              </c:strCache>
            </c:strRef>
          </c:cat>
          <c:val>
            <c:numRef>
              <c:f>ASCN!$B$281:$B$286</c:f>
              <c:numCache>
                <c:formatCode>0</c:formatCode>
                <c:ptCount val="6"/>
                <c:pt idx="0">
                  <c:v>1.6</c:v>
                </c:pt>
                <c:pt idx="1">
                  <c:v>14.4</c:v>
                </c:pt>
                <c:pt idx="2">
                  <c:v>24.5</c:v>
                </c:pt>
                <c:pt idx="3">
                  <c:v>43.1</c:v>
                </c:pt>
                <c:pt idx="4">
                  <c:v>4.8</c:v>
                </c:pt>
                <c:pt idx="5">
                  <c:v>11.7</c:v>
                </c:pt>
              </c:numCache>
            </c:numRef>
          </c:val>
        </c:ser>
        <c:ser>
          <c:idx val="1"/>
          <c:order val="1"/>
          <c:tx>
            <c:strRef>
              <c:f>ASCN!$C$280</c:f>
              <c:strCache>
                <c:ptCount val="1"/>
                <c:pt idx="0">
                  <c:v>CB 2013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9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ASCN!$A$281:$A$286</c:f>
              <c:strCache>
                <c:ptCount val="6"/>
                <c:pt idx="0">
                  <c:v>Fully distrust</c:v>
                </c:pt>
                <c:pt idx="1">
                  <c:v>Somewhat distrust</c:v>
                </c:pt>
                <c:pt idx="2">
                  <c:v>Neither trust nor distrust</c:v>
                </c:pt>
                <c:pt idx="3">
                  <c:v>Somewhat trust</c:v>
                </c:pt>
                <c:pt idx="4">
                  <c:v>Fully trust</c:v>
                </c:pt>
                <c:pt idx="5">
                  <c:v>Don't know</c:v>
                </c:pt>
              </c:strCache>
            </c:strRef>
          </c:cat>
          <c:val>
            <c:numRef>
              <c:f>ASCN!$C$281:$C$286</c:f>
              <c:numCache>
                <c:formatCode>0</c:formatCode>
                <c:ptCount val="6"/>
                <c:pt idx="0">
                  <c:v>21</c:v>
                </c:pt>
                <c:pt idx="1">
                  <c:v>15</c:v>
                </c:pt>
                <c:pt idx="2">
                  <c:v>34</c:v>
                </c:pt>
                <c:pt idx="3">
                  <c:v>15.494736842105326</c:v>
                </c:pt>
                <c:pt idx="4">
                  <c:v>3.1578947368421169</c:v>
                </c:pt>
                <c:pt idx="5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7453056"/>
        <c:axId val="99811328"/>
      </c:barChart>
      <c:catAx>
        <c:axId val="9745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+mn-lt"/>
              </a:defRPr>
            </a:pPr>
            <a:endParaRPr lang="en-US"/>
          </a:p>
        </c:txPr>
        <c:crossAx val="99811328"/>
        <c:crosses val="autoZero"/>
        <c:auto val="1"/>
        <c:lblAlgn val="ctr"/>
        <c:lblOffset val="100"/>
        <c:noMultiLvlLbl val="0"/>
      </c:catAx>
      <c:valAx>
        <c:axId val="99811328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9745305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2000" b="1">
                <a:latin typeface="+mn-lt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 b="1">
                <a:latin typeface="+mn-lt"/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b="1">
              <a:latin typeface="+mn-lt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A6AD9CAE-6064-4D40-BD9F-8C661FD56123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69DA44EF-02A4-482E-A332-AD1EA4AAD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2363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306DF2BC-2190-443C-94A0-52D6812D73A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F90DA858-21A9-435E-BC46-640904635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46556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DA858-21A9-435E-BC46-640904635634}" type="slidenum">
              <a:rPr lang="ru-RU" smtClean="0"/>
              <a:t>1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D196987-1642-4738-9C33-E36BBFF30F7F}" type="datetime1">
              <a:rPr lang="ru-RU" smtClean="0"/>
              <a:t>01.12.2014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997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DA858-21A9-435E-BC46-640904635634}" type="slidenum">
              <a:rPr lang="ru-RU" smtClean="0"/>
              <a:t>2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F3EBB68-4F66-4F97-8C2F-069CD1B10EE5}" type="datetime1">
              <a:rPr lang="ru-RU" smtClean="0"/>
              <a:t>01.12.2014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8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E225-6904-4E1D-A8A7-5B400C60FF9C}" type="datetime1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4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BFA1-E6D8-49BF-B5DD-653C1462A25F}" type="datetime1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9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DE38-2ACD-452E-AC5D-0788A97C9492}" type="datetime1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1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62F3-5BDB-4015-8867-5825B48EEB44}" type="datetime1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6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160-6ED2-4119-A753-E5DC0A7C603F}" type="datetime1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2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8DAD-55BD-4C8A-A1C4-F973D7C9BE9A}" type="datetime1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5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CA60-D494-4011-867B-4D99A1C81D6C}" type="datetime1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7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C5F1-7A83-47FB-B538-74075D7EA09C}" type="datetime1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9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E758-95B8-45C7-83C1-F491F50BB89F}" type="datetime1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8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49B6-EF27-49EC-80CF-125DDC752001}" type="datetime1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2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A82-D4B2-40CB-A36A-98EB2490D469}" type="datetime1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1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E1E52-4B1A-4076-8FE1-7E5AC56D952B}" type="datetime1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eghut.am/e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m.am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vgevorgyan@aua.am" TargetMode="External"/><Relationship Id="rId2" Type="http://schemas.openxmlformats.org/officeDocument/2006/relationships/hyperlink" Target="http://www.tcpa.aua.a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cpa.aua.am/what-we-do/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lacesbook.org/armenia" TargetMode="Externa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cpa.aua.am/reports-and-publications/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500" y="1752600"/>
            <a:ext cx="7327900" cy="1752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Civic Activism as a Source of Trust: </a:t>
            </a:r>
            <a:br>
              <a:rPr lang="en-US" sz="3200" dirty="0" smtClean="0"/>
            </a:br>
            <a:r>
              <a:rPr lang="en-US" sz="3200" dirty="0" smtClean="0"/>
              <a:t>The Case of </a:t>
            </a:r>
            <a:r>
              <a:rPr lang="en-US" sz="3200" dirty="0" smtClean="0">
                <a:latin typeface="+mn-lt"/>
              </a:rPr>
              <a:t>Armenia</a:t>
            </a:r>
            <a:endParaRPr lang="en-US" sz="32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1975" y="5646003"/>
            <a:ext cx="82296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+mj-lt"/>
                <a:cs typeface="Times New Roman" pitchFamily="18" charset="0"/>
              </a:rPr>
              <a:t>Institute for Western Affairs, </a:t>
            </a:r>
            <a:r>
              <a:rPr lang="en-US" sz="1600" dirty="0" smtClean="0"/>
              <a:t>The </a:t>
            </a:r>
            <a:r>
              <a:rPr lang="en-US" sz="1600" dirty="0"/>
              <a:t>Poznan branch of Polish Sociological </a:t>
            </a:r>
            <a:r>
              <a:rPr lang="en-US" sz="1600" dirty="0" smtClean="0"/>
              <a:t>Association and</a:t>
            </a:r>
          </a:p>
          <a:p>
            <a:pPr algn="ctr"/>
            <a:r>
              <a:rPr lang="en-US" sz="1600" dirty="0" smtClean="0"/>
              <a:t>the </a:t>
            </a:r>
            <a:r>
              <a:rPr lang="en-US" sz="1600" dirty="0"/>
              <a:t>Institute of Sociology at Adam Mickiewicz </a:t>
            </a:r>
            <a:r>
              <a:rPr lang="en-US" sz="1600" dirty="0" smtClean="0"/>
              <a:t>University</a:t>
            </a:r>
          </a:p>
          <a:p>
            <a:pPr algn="ctr"/>
            <a:r>
              <a:rPr lang="en-US" sz="1600" dirty="0" smtClean="0">
                <a:cs typeface="Times New Roman" pitchFamily="18" charset="0"/>
              </a:rPr>
              <a:t>Poznan</a:t>
            </a:r>
            <a:r>
              <a:rPr lang="en-US" sz="1600" dirty="0">
                <a:cs typeface="Times New Roman" pitchFamily="18" charset="0"/>
              </a:rPr>
              <a:t>, </a:t>
            </a:r>
            <a:r>
              <a:rPr lang="en-US" sz="1600" dirty="0" smtClean="0">
                <a:cs typeface="Times New Roman" pitchFamily="18" charset="0"/>
              </a:rPr>
              <a:t>Poland, </a:t>
            </a:r>
            <a:r>
              <a:rPr lang="en-US" sz="1600" dirty="0" smtClean="0">
                <a:latin typeface="+mj-lt"/>
                <a:cs typeface="Times New Roman" pitchFamily="18" charset="0"/>
              </a:rPr>
              <a:t>December </a:t>
            </a:r>
            <a:r>
              <a:rPr lang="en-US" sz="1600" dirty="0">
                <a:latin typeface="+mj-lt"/>
                <a:cs typeface="Times New Roman" pitchFamily="18" charset="0"/>
              </a:rPr>
              <a:t>4-5, 2014</a:t>
            </a:r>
            <a:r>
              <a:rPr lang="en-US" sz="1600" dirty="0">
                <a:cs typeface="Times New Roman" pitchFamily="18" charset="0"/>
              </a:rPr>
              <a:t> </a:t>
            </a:r>
            <a:endParaRPr lang="en-US" sz="1600" dirty="0" smtClean="0">
              <a:latin typeface="+mj-lt"/>
              <a:cs typeface="Times New Roman" pitchFamily="18" charset="0"/>
            </a:endParaRPr>
          </a:p>
        </p:txBody>
      </p:sp>
      <p:pic>
        <p:nvPicPr>
          <p:cNvPr id="1026" name="Picture 2" descr="C:\Users\vgevorgyan\Desktop\DOCS ; DATA\1236070_1420219911533255_60965391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38200" y="152400"/>
            <a:ext cx="749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 smtClean="0">
              <a:latin typeface="+mj-lt"/>
              <a:cs typeface="Times New Roman" pitchFamily="18" charset="0"/>
            </a:endParaRPr>
          </a:p>
          <a:p>
            <a:pPr algn="ctr"/>
            <a:r>
              <a:rPr lang="en-US" sz="1900" dirty="0" smtClean="0">
                <a:latin typeface="+mj-lt"/>
                <a:cs typeface="Times New Roman" pitchFamily="18" charset="0"/>
              </a:rPr>
              <a:t>Turpanjian Center for Policy Analysis</a:t>
            </a:r>
          </a:p>
          <a:p>
            <a:pPr algn="ctr"/>
            <a:r>
              <a:rPr lang="en-US" sz="1900" dirty="0" smtClean="0">
                <a:latin typeface="+mj-lt"/>
                <a:cs typeface="Times New Roman" pitchFamily="18" charset="0"/>
              </a:rPr>
              <a:t>American University of Armenia</a:t>
            </a:r>
            <a:endParaRPr lang="en-US" sz="1900" dirty="0">
              <a:latin typeface="+mj-lt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9800" y="36576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 smtClean="0">
                <a:cs typeface="Times New Roman" pitchFamily="18" charset="0"/>
              </a:rPr>
              <a:t>Valentina Gevorgyan</a:t>
            </a:r>
            <a:endParaRPr lang="en-US" sz="1600" dirty="0">
              <a:cs typeface="Times New Roman" pitchFamily="18" charset="0"/>
            </a:endParaRPr>
          </a:p>
          <a:p>
            <a:pPr algn="ctr"/>
            <a:r>
              <a:rPr lang="en-US" sz="1600" b="1" dirty="0">
                <a:cs typeface="Times New Roman" pitchFamily="18" charset="0"/>
              </a:rPr>
              <a:t>vgevorgyan@aua.am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5033427"/>
            <a:ext cx="789622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“The ‘Next Step’ </a:t>
            </a:r>
            <a:r>
              <a:rPr lang="en-US" b="1" dirty="0"/>
              <a:t>in the Development of the Civil Society </a:t>
            </a:r>
            <a:endParaRPr lang="en-US" b="1" dirty="0" smtClean="0"/>
          </a:p>
          <a:p>
            <a:pPr algn="ctr"/>
            <a:r>
              <a:rPr lang="en-US" b="1" dirty="0" smtClean="0"/>
              <a:t>in </a:t>
            </a:r>
            <a:r>
              <a:rPr lang="en-US" b="1" dirty="0"/>
              <a:t>Central </a:t>
            </a:r>
            <a:r>
              <a:rPr lang="en-US" b="1" dirty="0" smtClean="0"/>
              <a:t>and </a:t>
            </a:r>
            <a:r>
              <a:rPr lang="en-US" b="1" dirty="0"/>
              <a:t>Eastern Europe</a:t>
            </a:r>
            <a:r>
              <a:rPr lang="en-US" b="1" dirty="0" smtClean="0"/>
              <a:t>?” </a:t>
            </a:r>
            <a:r>
              <a:rPr lang="en-US" b="1" dirty="0"/>
              <a:t>Conference</a:t>
            </a:r>
            <a:endParaRPr lang="en-US" b="1" dirty="0" smtClean="0"/>
          </a:p>
          <a:p>
            <a:pPr algn="ctr"/>
            <a:endParaRPr lang="en-US" sz="1400" b="1" dirty="0"/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91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62F3-5BDB-4015-8867-5825B48EEB44}" type="datetime1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12/1/2014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pPr/>
              <a:t>10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9" name="Picture 2" descr="C:\Users\vgevorgyan\Desktop\DOCS ; DATA\1236070_1420219911533255_60965391_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304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653408"/>
              </p:ext>
            </p:extLst>
          </p:nvPr>
        </p:nvGraphicFramePr>
        <p:xfrm>
          <a:off x="1143000" y="2133600"/>
          <a:ext cx="68770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914400" y="522386"/>
            <a:ext cx="69342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500" b="1" dirty="0">
                <a:solidFill>
                  <a:srgbClr val="002060"/>
                </a:solidFill>
              </a:rPr>
              <a:t>Trust towards NGOs: </a:t>
            </a:r>
            <a:endParaRPr lang="en-GB" sz="3500" b="1" dirty="0" smtClean="0">
              <a:solidFill>
                <a:srgbClr val="002060"/>
              </a:solidFill>
            </a:endParaRPr>
          </a:p>
          <a:p>
            <a:pPr algn="ctr"/>
            <a:r>
              <a:rPr lang="en-GB" sz="3500" b="1" dirty="0" smtClean="0">
                <a:solidFill>
                  <a:srgbClr val="002060"/>
                </a:solidFill>
              </a:rPr>
              <a:t>NGOs</a:t>
            </a:r>
            <a:r>
              <a:rPr lang="en-GB" sz="3500" b="1" dirty="0">
                <a:solidFill>
                  <a:srgbClr val="002060"/>
                </a:solidFill>
              </a:rPr>
              <a:t>' estimate vs. public </a:t>
            </a:r>
            <a:r>
              <a:rPr lang="en-GB" sz="3500" b="1" dirty="0" smtClean="0">
                <a:solidFill>
                  <a:srgbClr val="002060"/>
                </a:solidFill>
              </a:rPr>
              <a:t>opinion, %</a:t>
            </a:r>
            <a:endParaRPr lang="en-US" sz="3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62F3-5BDB-4015-8867-5825B48EEB44}" type="datetime1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12/1/2014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pPr/>
              <a:t>11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9" name="Picture 2" descr="C:\Users\vgevorgyan\Desktop\DOCS ; DATA\1236070_1420219911533255_60965391_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304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914400" y="533400"/>
            <a:ext cx="69342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500" b="1" dirty="0">
                <a:solidFill>
                  <a:srgbClr val="002060"/>
                </a:solidFill>
              </a:rPr>
              <a:t>Trust towards </a:t>
            </a:r>
            <a:r>
              <a:rPr lang="en-GB" sz="3500" b="1" dirty="0" smtClean="0">
                <a:solidFill>
                  <a:srgbClr val="002060"/>
                </a:solidFill>
              </a:rPr>
              <a:t>NGOs: </a:t>
            </a:r>
          </a:p>
          <a:p>
            <a:pPr algn="ctr"/>
            <a:r>
              <a:rPr lang="en-GB" sz="3500" b="1" dirty="0" smtClean="0">
                <a:solidFill>
                  <a:srgbClr val="002060"/>
                </a:solidFill>
              </a:rPr>
              <a:t>qualitative analysis</a:t>
            </a:r>
            <a:endParaRPr lang="en-US" sz="35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632232"/>
              </p:ext>
            </p:extLst>
          </p:nvPr>
        </p:nvGraphicFramePr>
        <p:xfrm>
          <a:off x="904875" y="2286000"/>
          <a:ext cx="7324724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2362"/>
                <a:gridCol w="3662362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 u="sng" dirty="0" smtClean="0"/>
                        <a:t>Distrusted because of</a:t>
                      </a:r>
                      <a:endParaRPr lang="ru-RU" sz="27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u="sng" dirty="0" smtClean="0"/>
                        <a:t>Trusted because of</a:t>
                      </a:r>
                      <a:endParaRPr lang="ru-RU" sz="2700" b="1" u="sng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2500" b="1" dirty="0" smtClean="0"/>
                        <a:t>Governmental</a:t>
                      </a:r>
                      <a:r>
                        <a:rPr lang="en-US" sz="2500" b="1" baseline="0" dirty="0" smtClean="0"/>
                        <a:t> policies</a:t>
                      </a:r>
                      <a:endParaRPr lang="ru-RU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itchFamily="2" charset="2"/>
                        <a:buChar char="§"/>
                      </a:pPr>
                      <a:r>
                        <a:rPr lang="en-US" sz="2500" b="1" dirty="0" smtClean="0"/>
                        <a:t>Civic</a:t>
                      </a:r>
                      <a:r>
                        <a:rPr lang="en-US" sz="2500" b="1" baseline="0" dirty="0" smtClean="0"/>
                        <a:t> activists</a:t>
                      </a:r>
                      <a:endParaRPr lang="ru-RU" sz="2500" b="1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500" b="1" dirty="0" smtClean="0"/>
                        <a:t>GONGOs</a:t>
                      </a:r>
                      <a:endParaRPr lang="ru-RU" sz="25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itchFamily="2" charset="2"/>
                        <a:buChar char="§"/>
                      </a:pPr>
                      <a:r>
                        <a:rPr lang="en-US" sz="2500" b="1" dirty="0" smtClean="0"/>
                        <a:t>Youth</a:t>
                      </a:r>
                      <a:endParaRPr lang="ru-RU" sz="2500" b="1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500" b="1" dirty="0" smtClean="0"/>
                        <a:t>Negative image </a:t>
                      </a:r>
                      <a:endParaRPr lang="ru-RU" sz="25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2500" b="1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500" b="1" dirty="0" smtClean="0"/>
                        <a:t>Mentality</a:t>
                      </a:r>
                      <a:endParaRPr lang="ru-RU" sz="25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5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35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62F3-5BDB-4015-8867-5825B48EEB44}" type="datetime1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12/1/2014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pPr/>
              <a:t>12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9" name="Picture 2" descr="C:\Users\vgevorgyan\Desktop\DOCS ; DATA\1236070_1420219911533255_60965391_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304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2500" i="1" dirty="0" smtClean="0"/>
          </a:p>
          <a:p>
            <a:pPr marL="0" indent="0" algn="r">
              <a:buNone/>
            </a:pPr>
            <a:endParaRPr lang="en-GB" sz="2500" i="1" dirty="0"/>
          </a:p>
          <a:p>
            <a:pPr marL="0" indent="0" algn="r">
              <a:buNone/>
            </a:pPr>
            <a:r>
              <a:rPr lang="en-GB" sz="2500" b="1" i="1" dirty="0"/>
              <a:t>“The most active and the ‘leading’ group </a:t>
            </a:r>
            <a:r>
              <a:rPr lang="en-GB" sz="2500" b="1" i="1" dirty="0" smtClean="0"/>
              <a:t>in the </a:t>
            </a:r>
            <a:r>
              <a:rPr lang="en-GB" sz="2500" b="1" i="1" dirty="0"/>
              <a:t>population is </a:t>
            </a:r>
            <a:r>
              <a:rPr lang="en-GB" sz="2500" b="1" i="1" dirty="0" smtClean="0"/>
              <a:t>the youth.”</a:t>
            </a:r>
          </a:p>
          <a:p>
            <a:pPr marL="0" indent="0" algn="r">
              <a:buNone/>
            </a:pPr>
            <a:r>
              <a:rPr lang="en-GB" sz="2500" b="1" i="1" dirty="0"/>
              <a:t>NGO leader, </a:t>
            </a:r>
            <a:r>
              <a:rPr lang="en-GB" sz="2500" b="1" i="1" dirty="0" smtClean="0"/>
              <a:t>53, </a:t>
            </a:r>
            <a:r>
              <a:rPr lang="en-GB" sz="2500" b="1" i="1" dirty="0"/>
              <a:t>male</a:t>
            </a:r>
            <a:endParaRPr lang="en-US" sz="2500" b="1" dirty="0"/>
          </a:p>
          <a:p>
            <a:pPr marL="0" indent="0" algn="r">
              <a:buNone/>
            </a:pPr>
            <a:endParaRPr lang="en-GB" sz="2500" b="1" i="1" dirty="0" smtClean="0"/>
          </a:p>
          <a:p>
            <a:pPr marL="0" indent="0" algn="r">
              <a:buNone/>
            </a:pPr>
            <a:endParaRPr lang="en-GB" sz="2500" b="1" i="1" dirty="0"/>
          </a:p>
          <a:p>
            <a:pPr marL="0" indent="0" algn="r">
              <a:buNone/>
            </a:pPr>
            <a:r>
              <a:rPr lang="en-GB" sz="2500" b="1" i="1" dirty="0" smtClean="0"/>
              <a:t> </a:t>
            </a:r>
          </a:p>
          <a:p>
            <a:pPr marL="0" indent="0" algn="r">
              <a:buNone/>
            </a:pPr>
            <a:r>
              <a:rPr lang="en-GB" sz="2500" b="1" i="1" dirty="0" smtClean="0"/>
              <a:t>“</a:t>
            </a:r>
            <a:r>
              <a:rPr lang="en-GB" sz="2500" b="1" i="1" dirty="0"/>
              <a:t>Activists have changed the civic map</a:t>
            </a:r>
            <a:r>
              <a:rPr lang="en-GB" sz="2500" b="1" i="1" dirty="0" smtClean="0"/>
              <a:t>.”</a:t>
            </a:r>
          </a:p>
          <a:p>
            <a:pPr marL="0" indent="0" algn="r">
              <a:buNone/>
            </a:pPr>
            <a:r>
              <a:rPr lang="en-GB" sz="2500" b="1" i="1" dirty="0"/>
              <a:t>	</a:t>
            </a:r>
            <a:r>
              <a:rPr lang="en-GB" sz="2500" b="1" i="1" dirty="0" smtClean="0"/>
              <a:t>NGO leader, 28, male</a:t>
            </a:r>
            <a:endParaRPr lang="en-US" sz="2500" b="1" dirty="0"/>
          </a:p>
        </p:txBody>
      </p:sp>
      <p:sp>
        <p:nvSpPr>
          <p:cNvPr id="12" name="Rectangle 11"/>
          <p:cNvSpPr/>
          <p:nvPr/>
        </p:nvSpPr>
        <p:spPr>
          <a:xfrm>
            <a:off x="-1143000" y="511372"/>
            <a:ext cx="45720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500" b="1" i="1" dirty="0" smtClean="0">
                <a:solidFill>
                  <a:srgbClr val="002060"/>
                </a:solidFill>
              </a:rPr>
              <a:t>- Quotes</a:t>
            </a:r>
            <a:endParaRPr lang="en-US" sz="35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65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62F3-5BDB-4015-8867-5825B48EEB44}" type="datetime1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12/1/2014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pPr/>
              <a:t>13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9" name="Picture 2" descr="C:\Users\vgevorgyan\Desktop\DOCS ; DATA\1236070_1420219911533255_60965391_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304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914400" y="522386"/>
            <a:ext cx="69342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500" b="1" dirty="0" smtClean="0">
                <a:solidFill>
                  <a:srgbClr val="002060"/>
                </a:solidFill>
              </a:rPr>
              <a:t>Civic Activism in Armenia</a:t>
            </a:r>
            <a:endParaRPr lang="en-US" sz="3500" b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70037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Calibri" panose="020F0502020204030204" pitchFamily="34" charset="0"/>
              <a:buChar char="⌂"/>
            </a:pPr>
            <a:r>
              <a:rPr lang="en-US" sz="2500" b="1" dirty="0" smtClean="0">
                <a:solidFill>
                  <a:srgbClr val="002060"/>
                </a:solidFill>
                <a:latin typeface="+mj-lt"/>
              </a:rPr>
              <a:t>Save Teghut </a:t>
            </a:r>
            <a:r>
              <a:rPr lang="en-US" sz="2500" b="1" dirty="0">
                <a:solidFill>
                  <a:srgbClr val="002060"/>
                </a:solidFill>
                <a:latin typeface="+mj-lt"/>
              </a:rPr>
              <a:t>civic </a:t>
            </a:r>
            <a:r>
              <a:rPr lang="en-US" sz="2500" b="1" dirty="0" smtClean="0">
                <a:solidFill>
                  <a:srgbClr val="002060"/>
                </a:solidFill>
                <a:latin typeface="+mj-lt"/>
              </a:rPr>
              <a:t>initiative, 2007 (continuing) </a:t>
            </a:r>
            <a:r>
              <a:rPr lang="en-US" sz="2000" dirty="0" smtClean="0">
                <a:solidFill>
                  <a:srgbClr val="002060"/>
                </a:solidFill>
                <a:latin typeface="+mj-lt"/>
                <a:hlinkClick r:id="rId3"/>
              </a:rPr>
              <a:t>http</a:t>
            </a:r>
            <a:r>
              <a:rPr lang="en-US" sz="2000" dirty="0">
                <a:solidFill>
                  <a:srgbClr val="002060"/>
                </a:solidFill>
                <a:latin typeface="+mj-lt"/>
                <a:hlinkClick r:id="rId3"/>
              </a:rPr>
              <a:t>://teghut.am/en</a:t>
            </a:r>
            <a:r>
              <a:rPr lang="en-US" sz="2000" dirty="0" smtClean="0">
                <a:solidFill>
                  <a:srgbClr val="002060"/>
                </a:solidFill>
                <a:latin typeface="+mj-lt"/>
                <a:hlinkClick r:id="rId3"/>
              </a:rPr>
              <a:t>/</a:t>
            </a:r>
            <a:endParaRPr lang="en-US" sz="2000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Calibri" panose="020F0502020204030204" pitchFamily="34" charset="0"/>
              <a:buChar char="⌂"/>
            </a:pPr>
            <a:endParaRPr lang="en-US" sz="2500" b="1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Calibri" panose="020F0502020204030204" pitchFamily="34" charset="0"/>
              <a:buChar char="⌂"/>
            </a:pPr>
            <a:r>
              <a:rPr lang="en-US" sz="2500" b="1" dirty="0" smtClean="0">
                <a:solidFill>
                  <a:srgbClr val="002060"/>
                </a:solidFill>
                <a:latin typeface="+mj-lt"/>
              </a:rPr>
              <a:t>Protect </a:t>
            </a:r>
            <a:r>
              <a:rPr lang="en-US" sz="2500" b="1" dirty="0" err="1" smtClean="0">
                <a:solidFill>
                  <a:srgbClr val="002060"/>
                </a:solidFill>
                <a:latin typeface="+mj-lt"/>
              </a:rPr>
              <a:t>Trchkan</a:t>
            </a:r>
            <a:r>
              <a:rPr lang="en-US" sz="2500" b="1" dirty="0" smtClean="0">
                <a:solidFill>
                  <a:srgbClr val="002060"/>
                </a:solidFill>
                <a:latin typeface="+mj-lt"/>
              </a:rPr>
              <a:t> waterfall, 2010 (resolved positive)</a:t>
            </a:r>
          </a:p>
          <a:p>
            <a:pPr>
              <a:buFont typeface="Calibri" panose="020F0502020204030204" pitchFamily="34" charset="0"/>
              <a:buChar char="⌂"/>
            </a:pPr>
            <a:endParaRPr lang="en-US" sz="2500" b="1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Calibri" panose="020F0502020204030204" pitchFamily="34" charset="0"/>
              <a:buChar char="⌂"/>
            </a:pPr>
            <a:r>
              <a:rPr lang="en-US" sz="2500" b="1" dirty="0" err="1" smtClean="0">
                <a:solidFill>
                  <a:srgbClr val="002060"/>
                </a:solidFill>
                <a:latin typeface="+mj-lt"/>
              </a:rPr>
              <a:t>Mashtots</a:t>
            </a:r>
            <a:r>
              <a:rPr lang="en-US" sz="2500" b="1" dirty="0" smtClean="0">
                <a:solidFill>
                  <a:srgbClr val="002060"/>
                </a:solidFill>
                <a:latin typeface="+mj-lt"/>
              </a:rPr>
              <a:t> Park movement, 2012 (resolved positive)</a:t>
            </a:r>
          </a:p>
          <a:p>
            <a:pPr marL="0" indent="0">
              <a:buNone/>
            </a:pPr>
            <a:endParaRPr lang="en-US" sz="2500" b="1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Calibri" panose="020F0502020204030204" pitchFamily="34" charset="0"/>
              <a:buChar char="⌂"/>
            </a:pPr>
            <a:r>
              <a:rPr lang="en-US" sz="2500" b="1" dirty="0" smtClean="0">
                <a:solidFill>
                  <a:srgbClr val="002060"/>
                </a:solidFill>
                <a:latin typeface="+mj-lt"/>
              </a:rPr>
              <a:t>We pay 100 drams, 2013</a:t>
            </a:r>
            <a:r>
              <a:rPr lang="en-US" sz="25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500" b="1" dirty="0" smtClean="0">
                <a:solidFill>
                  <a:srgbClr val="002060"/>
                </a:solidFill>
                <a:latin typeface="+mj-lt"/>
              </a:rPr>
              <a:t>(resolved positive)</a:t>
            </a:r>
          </a:p>
          <a:p>
            <a:pPr marL="0" indent="0">
              <a:buNone/>
            </a:pPr>
            <a:endParaRPr lang="en-US" sz="2500" b="1" dirty="0">
              <a:solidFill>
                <a:srgbClr val="002060"/>
              </a:solidFill>
              <a:latin typeface="+mj-lt"/>
            </a:endParaRPr>
          </a:p>
          <a:p>
            <a:pPr>
              <a:buFont typeface="Calibri" panose="020F0502020204030204" pitchFamily="34" charset="0"/>
              <a:buChar char="⌂"/>
            </a:pPr>
            <a:r>
              <a:rPr lang="en-US" sz="2500" b="1" dirty="0">
                <a:solidFill>
                  <a:srgbClr val="002060"/>
                </a:solidFill>
                <a:latin typeface="+mj-lt"/>
              </a:rPr>
              <a:t>I am </a:t>
            </a:r>
            <a:r>
              <a:rPr lang="en-US" sz="2500" b="1" dirty="0" smtClean="0">
                <a:solidFill>
                  <a:srgbClr val="002060"/>
                </a:solidFill>
                <a:latin typeface="+mj-lt"/>
              </a:rPr>
              <a:t>against (Dem </a:t>
            </a:r>
            <a:r>
              <a:rPr lang="en-US" sz="2500" b="1" dirty="0" err="1" smtClean="0">
                <a:solidFill>
                  <a:srgbClr val="002060"/>
                </a:solidFill>
                <a:latin typeface="+mj-lt"/>
              </a:rPr>
              <a:t>em</a:t>
            </a:r>
            <a:r>
              <a:rPr lang="en-US" sz="2500" b="1" dirty="0" smtClean="0">
                <a:solidFill>
                  <a:srgbClr val="002060"/>
                </a:solidFill>
                <a:latin typeface="+mj-lt"/>
              </a:rPr>
              <a:t>) civic initiative, 2014 (continuing) </a:t>
            </a:r>
            <a:r>
              <a:rPr lang="en-US" sz="2000" dirty="0" smtClean="0">
                <a:solidFill>
                  <a:srgbClr val="002060"/>
                </a:solidFill>
                <a:latin typeface="+mj-lt"/>
                <a:hlinkClick r:id="rId4"/>
              </a:rPr>
              <a:t>http</a:t>
            </a:r>
            <a:r>
              <a:rPr lang="en-US" sz="2000" dirty="0">
                <a:solidFill>
                  <a:srgbClr val="002060"/>
                </a:solidFill>
                <a:latin typeface="+mj-lt"/>
                <a:hlinkClick r:id="rId4"/>
              </a:rPr>
              <a:t>://dem.am</a:t>
            </a:r>
            <a:r>
              <a:rPr lang="en-US" sz="2000" dirty="0" smtClean="0">
                <a:solidFill>
                  <a:srgbClr val="002060"/>
                </a:solidFill>
                <a:latin typeface="+mj-lt"/>
                <a:hlinkClick r:id="rId4"/>
              </a:rPr>
              <a:t>/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(in Armenian only)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62F3-5BDB-4015-8867-5825B48EEB44}" type="datetime1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12/1/2014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pPr/>
              <a:t>14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9" name="Picture 2" descr="C:\Users\vgevorgyan\Desktop\DOCS ; DATA\1236070_1420219911533255_60965391_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304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914400" y="533400"/>
            <a:ext cx="69342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500" b="1" dirty="0" smtClean="0">
                <a:solidFill>
                  <a:srgbClr val="002060"/>
                </a:solidFill>
              </a:rPr>
              <a:t>Final reflections</a:t>
            </a:r>
            <a:endParaRPr lang="en-US" sz="3500" b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46237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500" b="1" dirty="0"/>
              <a:t>Armenian public is characterised by low levels of trust </a:t>
            </a:r>
            <a:r>
              <a:rPr lang="en-GB" sz="2500" b="1" dirty="0" smtClean="0"/>
              <a:t>due </a:t>
            </a:r>
            <a:r>
              <a:rPr lang="en-GB" sz="2500" b="1" dirty="0"/>
              <a:t>to the social and political conditions of the country, not the Soviet </a:t>
            </a:r>
            <a:r>
              <a:rPr lang="en-GB" sz="2500" b="1" dirty="0" smtClean="0"/>
              <a:t>experience.</a:t>
            </a:r>
            <a:endParaRPr lang="en-GB" sz="2500" b="1" dirty="0"/>
          </a:p>
          <a:p>
            <a:pPr>
              <a:buFont typeface="Wingdings" pitchFamily="2" charset="2"/>
              <a:buChar char="q"/>
            </a:pPr>
            <a:endParaRPr lang="en-GB" sz="2500" b="1" dirty="0" smtClean="0"/>
          </a:p>
          <a:p>
            <a:pPr>
              <a:buFont typeface="Wingdings" pitchFamily="2" charset="2"/>
              <a:buChar char="q"/>
            </a:pPr>
            <a:r>
              <a:rPr lang="en-GB" sz="2500" b="1" dirty="0" smtClean="0"/>
              <a:t>There </a:t>
            </a:r>
            <a:r>
              <a:rPr lang="en-GB" sz="2500" b="1" dirty="0"/>
              <a:t>is a tendency </a:t>
            </a:r>
            <a:r>
              <a:rPr lang="en-GB" sz="2500" b="1" dirty="0" smtClean="0"/>
              <a:t>toward </a:t>
            </a:r>
            <a:r>
              <a:rPr lang="en-GB" sz="2500" b="1" dirty="0"/>
              <a:t>increased cooperation between NGOs and civic </a:t>
            </a:r>
            <a:r>
              <a:rPr lang="en-GB" sz="2500" b="1" dirty="0" smtClean="0"/>
              <a:t>activists.</a:t>
            </a:r>
          </a:p>
          <a:p>
            <a:pPr>
              <a:buFont typeface="Wingdings" pitchFamily="2" charset="2"/>
              <a:buChar char="q"/>
            </a:pPr>
            <a:endParaRPr lang="en-GB" sz="2500" b="1" dirty="0" smtClean="0"/>
          </a:p>
          <a:p>
            <a:pPr>
              <a:buFont typeface="Wingdings" pitchFamily="2" charset="2"/>
              <a:buChar char="q"/>
            </a:pPr>
            <a:r>
              <a:rPr lang="en-GB" sz="2500" b="1" dirty="0" smtClean="0"/>
              <a:t>The sole reason for the Armenian civil society sector to be trusted today is the existence of activists and youth.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4192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3000" dirty="0" smtClean="0">
                <a:solidFill>
                  <a:srgbClr val="002060"/>
                </a:solidFill>
              </a:rPr>
              <a:t>“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Civic 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Activism as a Novel Component 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of 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Armenian 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Civil 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Society: New Energy and 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Tensions" </a:t>
            </a:r>
            <a:b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2014-2016</a:t>
            </a:r>
            <a:endParaRPr lang="en-US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590800"/>
            <a:ext cx="8229600" cy="4525963"/>
          </a:xfrm>
        </p:spPr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buSzPct val="67000"/>
              <a:buBlip>
                <a:blip r:embed="rId2"/>
              </a:buBlip>
            </a:pPr>
            <a:r>
              <a:rPr lang="en-US" sz="2300" b="1" dirty="0" smtClean="0"/>
              <a:t>Interaction between NGOs &amp; civic activists</a:t>
            </a:r>
          </a:p>
          <a:p>
            <a:pPr marL="342900" lvl="1" indent="-342900" algn="just">
              <a:lnSpc>
                <a:spcPct val="150000"/>
              </a:lnSpc>
              <a:buSzPct val="67000"/>
              <a:buBlip>
                <a:blip r:embed="rId2"/>
              </a:buBlip>
            </a:pPr>
            <a:r>
              <a:rPr lang="en-US" sz="2300" b="1" dirty="0" smtClean="0"/>
              <a:t>Perceptions of each other </a:t>
            </a:r>
          </a:p>
          <a:p>
            <a:pPr marL="342900" lvl="1" indent="-342900" algn="just">
              <a:lnSpc>
                <a:spcPct val="150000"/>
              </a:lnSpc>
              <a:buSzPct val="67000"/>
              <a:buBlip>
                <a:blip r:embed="rId2"/>
              </a:buBlip>
            </a:pPr>
            <a:r>
              <a:rPr lang="en-US" sz="2300" b="1" dirty="0" smtClean="0"/>
              <a:t>Public perceptions of NGOs and civic activists</a:t>
            </a:r>
          </a:p>
          <a:p>
            <a:pPr marL="342900" lvl="1" indent="-342900" algn="just">
              <a:lnSpc>
                <a:spcPct val="150000"/>
              </a:lnSpc>
              <a:buSzPct val="67000"/>
              <a:buBlip>
                <a:blip r:embed="rId2"/>
              </a:buBlip>
            </a:pPr>
            <a:r>
              <a:rPr lang="en-US" sz="2300" b="1" dirty="0"/>
              <a:t>Political culture of public participation </a:t>
            </a:r>
          </a:p>
          <a:p>
            <a:pPr marL="0" lvl="1" indent="0" algn="just">
              <a:buSzPct val="67000"/>
              <a:buNone/>
            </a:pPr>
            <a:endParaRPr lang="en-US" sz="2300" b="1" dirty="0"/>
          </a:p>
          <a:p>
            <a:pPr algn="just">
              <a:buSzPct val="67000"/>
              <a:buFont typeface="Wingdings" panose="05000000000000000000" pitchFamily="2" charset="2"/>
              <a:buChar char="q"/>
            </a:pPr>
            <a:endParaRPr lang="en-US" sz="2200" dirty="0" smtClean="0"/>
          </a:p>
          <a:p>
            <a:pPr marL="457200" lvl="1" indent="0" algn="just">
              <a:buSzPct val="55000"/>
              <a:buNone/>
            </a:pPr>
            <a:endParaRPr lang="en-US" sz="2200" i="1" dirty="0" smtClean="0"/>
          </a:p>
        </p:txBody>
      </p:sp>
      <p:pic>
        <p:nvPicPr>
          <p:cNvPr id="4" name="Picture 2" descr="C:\Users\vgevorgyan\Desktop\DOCS ; DATA\1236070_1420219911533255_60965391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23B91-651B-4313-A742-403F6301C2AD}" type="datetime1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12/1/2014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050" name="Picture 2" descr="http://www.neurosciencemarketing.com/blog/wp-content/uploads/2008/06/ne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334000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Content Placeholder 5" descr="C:\Users\User\Documents\Academic research\ASCN\ASCN logo.JPG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61925"/>
            <a:ext cx="1752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142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0"/>
            <a:ext cx="8229600" cy="1752600"/>
          </a:xfrm>
        </p:spPr>
        <p:txBody>
          <a:bodyPr>
            <a:noAutofit/>
          </a:bodyPr>
          <a:lstStyle/>
          <a:p>
            <a:pPr marL="0" indent="0" algn="r"/>
            <a:r>
              <a:rPr lang="en-US" sz="2400" dirty="0" smtClean="0"/>
              <a:t>Turpanjian Center for Policy Analysis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American University of Armenia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hlinkClick r:id="rId2"/>
              </a:rPr>
              <a:t>www.tcpa.aua.am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Valentina Gevorgyan</a:t>
            </a:r>
            <a:br>
              <a:rPr lang="en-US" sz="2400" dirty="0" smtClean="0"/>
            </a:br>
            <a:r>
              <a:rPr lang="en-US" sz="2400" dirty="0" smtClean="0"/>
              <a:t>research assistant</a:t>
            </a:r>
            <a:br>
              <a:rPr lang="en-US" sz="2400" dirty="0" smtClean="0"/>
            </a:br>
            <a:r>
              <a:rPr lang="en-US" sz="2400" dirty="0" smtClean="0">
                <a:hlinkClick r:id="rId3"/>
              </a:rPr>
              <a:t>vgevorgyan@aua.am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2050" name="Picture 2" descr="C:\Users\vgevorgyan\Desktop\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17925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vgevorgyan\Desktop\DOCS ; DATA\1236070_1420219911533255_60965391_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304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1000" y="6264275"/>
            <a:ext cx="2133600" cy="365125"/>
          </a:xfrm>
        </p:spPr>
        <p:txBody>
          <a:bodyPr/>
          <a:lstStyle/>
          <a:p>
            <a:fld id="{5B06D6CC-F8D1-4CD7-ACDB-0E66A52BBC07}" type="datetime1">
              <a:rPr lang="en-US" sz="130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12/1/2014</a:t>
            </a:fld>
            <a:endParaRPr lang="en-US" sz="1300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30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pPr/>
              <a:t>16</a:t>
            </a:fld>
            <a:endParaRPr lang="en-US" sz="1300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685800"/>
            <a:ext cx="1828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dirty="0">
                <a:solidFill>
                  <a:srgbClr val="002060"/>
                </a:solidFill>
                <a:ea typeface="+mj-ea"/>
                <a:cs typeface="+mj-cs"/>
              </a:rPr>
              <a:t>Thank </a:t>
            </a:r>
            <a:r>
              <a:rPr lang="en-US" sz="2700" b="1" dirty="0" smtClean="0">
                <a:solidFill>
                  <a:srgbClr val="002060"/>
                </a:solidFill>
                <a:ea typeface="+mj-ea"/>
                <a:cs typeface="+mj-cs"/>
              </a:rPr>
              <a:t>you</a:t>
            </a:r>
            <a:r>
              <a:rPr lang="en-US" sz="2700" b="1" dirty="0">
                <a:solidFill>
                  <a:srgbClr val="002060"/>
                </a:solidFill>
                <a:ea typeface="+mj-ea"/>
                <a:cs typeface="+mj-cs"/>
              </a:rPr>
              <a:t/>
            </a:r>
            <a:br>
              <a:rPr lang="en-US" sz="2700" b="1" dirty="0">
                <a:solidFill>
                  <a:srgbClr val="002060"/>
                </a:solidFill>
                <a:ea typeface="+mj-ea"/>
                <a:cs typeface="+mj-cs"/>
              </a:rPr>
            </a:br>
            <a:r>
              <a:rPr lang="en-US" sz="2700" b="1" dirty="0">
                <a:solidFill>
                  <a:srgbClr val="002060"/>
                </a:solidFill>
                <a:ea typeface="+mj-ea"/>
                <a:cs typeface="+mj-cs"/>
              </a:rPr>
              <a:t/>
            </a:r>
            <a:br>
              <a:rPr lang="en-US" sz="2700" b="1" dirty="0">
                <a:solidFill>
                  <a:srgbClr val="002060"/>
                </a:solidFill>
                <a:ea typeface="+mj-ea"/>
                <a:cs typeface="+mj-cs"/>
              </a:rPr>
            </a:br>
            <a:endParaRPr lang="en-US" sz="2700" b="1" dirty="0">
              <a:solidFill>
                <a:srgbClr val="00206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5794375"/>
            <a:ext cx="2667000" cy="285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dirty="0" smtClean="0"/>
              <a:t>URL: </a:t>
            </a:r>
            <a:r>
              <a:rPr lang="en-US" sz="900" i="1" dirty="0">
                <a:solidFill>
                  <a:srgbClr val="002060"/>
                </a:solidFill>
                <a:cs typeface="Times New Roman" panose="02020603050405020304" pitchFamily="18" charset="0"/>
                <a:hlinkClick r:id="rId6"/>
              </a:rPr>
              <a:t>http://tcpa.aua.am/what-we-do</a:t>
            </a:r>
            <a:r>
              <a:rPr lang="en-US" sz="900" i="1" dirty="0" smtClean="0">
                <a:solidFill>
                  <a:srgbClr val="002060"/>
                </a:solidFill>
                <a:cs typeface="Times New Roman" panose="02020603050405020304" pitchFamily="18" charset="0"/>
                <a:hlinkClick r:id="rId6"/>
              </a:rPr>
              <a:t>/</a:t>
            </a:r>
            <a:r>
              <a:rPr lang="en-US" sz="900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(</a:t>
            </a:r>
            <a:r>
              <a:rPr lang="en-US" sz="900" dirty="0" smtClean="0"/>
              <a:t>August 2014) </a:t>
            </a:r>
            <a:endParaRPr lang="en-US" sz="900" i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66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</a:rPr>
              <a:t>Armenia</a:t>
            </a:r>
            <a:r>
              <a:rPr lang="en-US" sz="3500" b="1" dirty="0" smtClean="0"/>
              <a:t>: historical overview</a:t>
            </a:r>
            <a:endParaRPr lang="en-US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2400" dirty="0" smtClean="0">
                <a:latin typeface="+mj-lt"/>
              </a:rPr>
              <a:t>				</a:t>
            </a:r>
            <a:r>
              <a:rPr lang="en-US" sz="2400" b="1" dirty="0" smtClean="0">
                <a:latin typeface="+mj-lt"/>
              </a:rPr>
              <a:t>	</a:t>
            </a:r>
            <a:endParaRPr lang="en-US" sz="2000" b="1" dirty="0" smtClean="0">
              <a:latin typeface="+mj-lt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500" b="1" dirty="0" smtClean="0">
                <a:latin typeface="+mj-lt"/>
              </a:rPr>
              <a:t>Communist system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500" b="1" dirty="0" smtClean="0">
                <a:latin typeface="+mj-lt"/>
              </a:rPr>
              <a:t>Weakness of civil society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500" b="1" u="sng" dirty="0" smtClean="0">
                <a:latin typeface="+mj-lt"/>
              </a:rPr>
              <a:t>Mistrust</a:t>
            </a:r>
            <a:r>
              <a:rPr lang="en-US" sz="2500" b="1" dirty="0" smtClean="0">
                <a:latin typeface="+mj-lt"/>
              </a:rPr>
              <a:t> and low engagement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vgevorgyan\Desktop\DOCS ; DATA\1236070_1420219911533255_60965391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304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10313"/>
            <a:ext cx="2133600" cy="365125"/>
          </a:xfrm>
        </p:spPr>
        <p:txBody>
          <a:bodyPr/>
          <a:lstStyle/>
          <a:p>
            <a:fld id="{B504BB50-AB3B-4C4E-A240-354EA953774B}" type="datetime1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12/1/2014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10313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pPr/>
              <a:t>2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1026" name="Picture 2" descr="C:\Users\vgevorgyan\Desktop\geography-of-armenia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845" y="2514600"/>
            <a:ext cx="2687955" cy="236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503546" y="4800600"/>
            <a:ext cx="2954654" cy="285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smtClean="0"/>
              <a:t>URL: </a:t>
            </a:r>
            <a:r>
              <a:rPr lang="en-US" sz="1000" dirty="0" smtClean="0">
                <a:solidFill>
                  <a:srgbClr val="002060"/>
                </a:solidFill>
                <a:cs typeface="Times New Roman" panose="02020603050405020304" pitchFamily="18" charset="0"/>
                <a:hlinkClick r:id="rId5"/>
              </a:rPr>
              <a:t>http</a:t>
            </a:r>
            <a:r>
              <a:rPr lang="en-US" sz="1000" dirty="0">
                <a:solidFill>
                  <a:srgbClr val="002060"/>
                </a:solidFill>
                <a:cs typeface="Times New Roman" panose="02020603050405020304" pitchFamily="18" charset="0"/>
                <a:hlinkClick r:id="rId5"/>
              </a:rPr>
              <a:t>://</a:t>
            </a:r>
            <a:r>
              <a:rPr lang="en-US" sz="1000" dirty="0" smtClean="0">
                <a:solidFill>
                  <a:srgbClr val="002060"/>
                </a:solidFill>
                <a:cs typeface="Times New Roman" panose="02020603050405020304" pitchFamily="18" charset="0"/>
                <a:hlinkClick r:id="rId5"/>
              </a:rPr>
              <a:t>placesbook.org/armenia</a:t>
            </a:r>
            <a:r>
              <a:rPr lang="en-US" sz="1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(October</a:t>
            </a:r>
            <a:r>
              <a:rPr lang="en-US" sz="1000" dirty="0" smtClean="0"/>
              <a:t> 2014) </a:t>
            </a:r>
            <a:endParaRPr lang="en-US" sz="10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5181600" y="5578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65578" y="1752600"/>
            <a:ext cx="24000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  Independence 1991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583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</a:rPr>
              <a:t>“Armenian Civil Society after Twenty Years </a:t>
            </a:r>
            <a:br>
              <a:rPr lang="en-US" sz="27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</a:rPr>
              <a:t>of Transition: Still Post-Communist?”</a:t>
            </a:r>
            <a:endParaRPr lang="en-US" sz="27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40475"/>
            <a:ext cx="2133600" cy="365125"/>
          </a:xfrm>
        </p:spPr>
        <p:txBody>
          <a:bodyPr/>
          <a:lstStyle/>
          <a:p>
            <a:fld id="{295C62F3-5BDB-4015-8867-5825B48EEB44}" type="datetime1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12/1/2014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pPr/>
              <a:t>3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Content Placeholder 5" descr="C:\Users\User\Documents\Academic research\ASCN\ASCN logo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5105400"/>
            <a:ext cx="2247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User\Google Drive\ASCN\ASCN_BOOK\Cover page pictur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981200"/>
            <a:ext cx="19716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762000" y="2057400"/>
            <a:ext cx="67818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u="sng" dirty="0" smtClean="0">
                <a:latin typeface="+mj-lt"/>
              </a:rPr>
              <a:t>Trust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+mj-lt"/>
              </a:rPr>
              <a:t>Engagement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+mj-lt"/>
              </a:rPr>
              <a:t>Volunteering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+mj-lt"/>
              </a:rPr>
              <a:t>Change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  <p:pic>
        <p:nvPicPr>
          <p:cNvPr id="9" name="Picture 2" descr="C:\Users\vgevorgyan\Desktop\DOCS ; DATA\1236070_1420219911533255_60965391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457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781800" y="5816769"/>
            <a:ext cx="153741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u="sng" dirty="0" smtClean="0"/>
              <a:t>2012 </a:t>
            </a:r>
            <a:r>
              <a:rPr lang="en-US" sz="2000" b="1" u="sng" dirty="0"/>
              <a:t>- 2014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590800" y="4648200"/>
            <a:ext cx="6553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6019800" y="4690646"/>
            <a:ext cx="233926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+mj-lt"/>
                <a:cs typeface="Times New Roman" panose="02020603050405020304" pitchFamily="18" charset="0"/>
              </a:rPr>
              <a:t>TCPA</a:t>
            </a:r>
            <a:r>
              <a:rPr lang="en-US" sz="1000" dirty="0" smtClean="0">
                <a:latin typeface="+mj-lt"/>
                <a:cs typeface="Times New Roman" panose="02020603050405020304" pitchFamily="18" charset="0"/>
              </a:rPr>
              <a:t>, 2012-2014, Available </a:t>
            </a:r>
            <a:r>
              <a:rPr lang="en-US" sz="1000" dirty="0">
                <a:latin typeface="+mj-lt"/>
                <a:cs typeface="Times New Roman" panose="02020603050405020304" pitchFamily="18" charset="0"/>
              </a:rPr>
              <a:t>at: </a:t>
            </a:r>
            <a:endParaRPr lang="en-US" sz="10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en-US" sz="1000" dirty="0" smtClean="0">
                <a:latin typeface="+mj-lt"/>
                <a:cs typeface="Times New Roman" panose="02020603050405020304" pitchFamily="18" charset="0"/>
                <a:hlinkClick r:id="rId5"/>
              </a:rPr>
              <a:t>http</a:t>
            </a:r>
            <a:r>
              <a:rPr lang="en-US" sz="1000" dirty="0">
                <a:latin typeface="+mj-lt"/>
                <a:cs typeface="Times New Roman" panose="02020603050405020304" pitchFamily="18" charset="0"/>
                <a:hlinkClick r:id="rId5"/>
              </a:rPr>
              <a:t>://tcpa.aua.am/reports-and-publications/</a:t>
            </a:r>
            <a:endParaRPr lang="en-US" sz="1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43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</a:rPr>
              <a:t>Methods</a:t>
            </a:r>
            <a:endParaRPr lang="en-US" sz="35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1437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Secondary data analysis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Organizational survey (188 NGOs)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30 semi-structured interviews with volunteers  and leaders of NGOs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Data collection: August </a:t>
            </a:r>
            <a:r>
              <a:rPr lang="en-US" sz="2000" dirty="0"/>
              <a:t>– December, 2013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Location: Yerevan (capital), towns of </a:t>
            </a:r>
            <a:r>
              <a:rPr lang="en-US" sz="2000" dirty="0" smtClean="0"/>
              <a:t>Armenia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Analysis: SPSS quantitative &amp; </a:t>
            </a:r>
            <a:r>
              <a:rPr lang="en-US" sz="2000" dirty="0" err="1" smtClean="0"/>
              <a:t>MaxQDA</a:t>
            </a:r>
            <a:r>
              <a:rPr lang="en-US" sz="2000" dirty="0" smtClean="0"/>
              <a:t> qualitative software</a:t>
            </a:r>
            <a:endParaRPr lang="en-US" sz="2000" dirty="0"/>
          </a:p>
          <a:p>
            <a:pPr marL="457200" lvl="1" indent="0">
              <a:lnSpc>
                <a:spcPct val="150000"/>
              </a:lnSpc>
              <a:buNone/>
            </a:pPr>
            <a:endParaRPr lang="en-US" sz="2000" dirty="0" smtClean="0"/>
          </a:p>
        </p:txBody>
      </p:sp>
      <p:pic>
        <p:nvPicPr>
          <p:cNvPr id="4" name="Picture 2" descr="C:\Users\vgevorgyan\Desktop\DOCS ; DATA\1236070_1420219911533255_60965391_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304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25D6-1DE9-4C1D-863E-5A71FF548C45}" type="datetime1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12/1/2014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pPr/>
              <a:t>4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90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</a:rPr>
              <a:t>Trust toward NGOs</a:t>
            </a:r>
            <a:r>
              <a:rPr lang="en-US" sz="3500" b="1" dirty="0" smtClean="0"/>
              <a:t> </a:t>
            </a:r>
            <a:endParaRPr lang="en-US" sz="35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356350"/>
            <a:ext cx="2133600" cy="365125"/>
          </a:xfrm>
        </p:spPr>
        <p:txBody>
          <a:bodyPr/>
          <a:lstStyle/>
          <a:p>
            <a:fld id="{295C62F3-5BDB-4015-8867-5825B48EEB44}" type="datetime1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12/1/2014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Picture 2" descr="C:\Users\vgevorgyan\Desktop\DOCS ; DATA\1236070_1420219911533255_60965391_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304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355886691"/>
              </p:ext>
            </p:extLst>
          </p:nvPr>
        </p:nvGraphicFramePr>
        <p:xfrm>
          <a:off x="1676400" y="2209800"/>
          <a:ext cx="4931979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00" y="5486400"/>
            <a:ext cx="62484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Average levels </a:t>
            </a:r>
            <a:r>
              <a:rPr lang="en-US" altLang="en-US" sz="1500" b="1" dirty="0">
                <a:latin typeface="Calibri" pitchFamily="34" charset="0"/>
                <a:cs typeface="Arial" pitchFamily="34" charset="0"/>
              </a:rPr>
              <a:t> </a:t>
            </a:r>
            <a:r>
              <a:rPr lang="en-US" altLang="en-US" sz="1500" b="1" dirty="0" smtClean="0">
                <a:latin typeface="Calibri" pitchFamily="34" charset="0"/>
                <a:cs typeface="Arial" pitchFamily="34" charset="0"/>
              </a:rPr>
              <a:t>of trust, 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Caucasus Barometer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mean value on a scale from 1 to 5 (fully trust)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1524000"/>
            <a:ext cx="6324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accent5">
                    <a:lumMod val="75000"/>
                  </a:schemeClr>
                </a:solidFill>
              </a:rPr>
              <a:t>QW: </a:t>
            </a:r>
            <a:r>
              <a:rPr lang="en-US" sz="1500" b="1" i="1" dirty="0" smtClean="0">
                <a:solidFill>
                  <a:schemeClr val="accent5">
                    <a:lumMod val="75000"/>
                  </a:schemeClr>
                </a:solidFill>
              </a:rPr>
              <a:t>Please </a:t>
            </a:r>
            <a:r>
              <a:rPr lang="en-US" sz="1500" b="1" i="1" dirty="0">
                <a:solidFill>
                  <a:schemeClr val="accent5">
                    <a:lumMod val="75000"/>
                  </a:schemeClr>
                </a:solidFill>
              </a:rPr>
              <a:t>assess your level of trust toward </a:t>
            </a:r>
            <a:r>
              <a:rPr lang="en-US" sz="1500" b="1" i="1" dirty="0" smtClean="0">
                <a:solidFill>
                  <a:schemeClr val="accent5">
                    <a:lumMod val="75000"/>
                  </a:schemeClr>
                </a:solidFill>
              </a:rPr>
              <a:t>NGOs on </a:t>
            </a:r>
            <a:r>
              <a:rPr lang="en-US" sz="1500" b="1" i="1" dirty="0">
                <a:solidFill>
                  <a:schemeClr val="accent5">
                    <a:lumMod val="75000"/>
                  </a:schemeClr>
                </a:solidFill>
              </a:rPr>
              <a:t>a 5-point </a:t>
            </a:r>
            <a:r>
              <a:rPr lang="en-US" sz="1500" b="1" i="1" dirty="0" smtClean="0">
                <a:solidFill>
                  <a:schemeClr val="accent5">
                    <a:lumMod val="75000"/>
                  </a:schemeClr>
                </a:solidFill>
              </a:rPr>
              <a:t>scale. </a:t>
            </a:r>
          </a:p>
          <a:p>
            <a:r>
              <a:rPr lang="en-US" sz="1500" b="1" i="1" dirty="0" smtClean="0">
                <a:solidFill>
                  <a:schemeClr val="accent5">
                    <a:lumMod val="75000"/>
                  </a:schemeClr>
                </a:solidFill>
              </a:rPr>
              <a:t>         How much do </a:t>
            </a:r>
            <a:r>
              <a:rPr lang="en-US" sz="1500" b="1" i="1" dirty="0">
                <a:solidFill>
                  <a:schemeClr val="accent5">
                    <a:lumMod val="75000"/>
                  </a:schemeClr>
                </a:solidFill>
              </a:rPr>
              <a:t>you trust or distrust /country’s</a:t>
            </a:r>
            <a:r>
              <a:rPr lang="en-US" sz="1500" b="1" i="1" dirty="0" smtClean="0">
                <a:solidFill>
                  <a:schemeClr val="accent5">
                    <a:lumMod val="75000"/>
                  </a:schemeClr>
                </a:solidFill>
              </a:rPr>
              <a:t>/ NGOs? </a:t>
            </a:r>
            <a:endParaRPr lang="ru-RU" sz="15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1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</a:rPr>
              <a:t>Trust toward the civil society sector</a:t>
            </a:r>
            <a:r>
              <a:rPr lang="en-US" sz="3500" b="1" dirty="0" smtClean="0"/>
              <a:t> </a:t>
            </a:r>
            <a:endParaRPr lang="en-US" sz="35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62F3-5BDB-4015-8867-5825B48EEB44}" type="datetime1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12/1/2014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" name="Picture 2" descr="C:\Users\vgevorgyan\Desktop\DOCS ; DATA\1236070_1420219911533255_60965391_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304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168691"/>
              </p:ext>
            </p:extLst>
          </p:nvPr>
        </p:nvGraphicFramePr>
        <p:xfrm>
          <a:off x="381000" y="2209800"/>
          <a:ext cx="8229599" cy="708660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1344099"/>
                <a:gridCol w="1249565"/>
                <a:gridCol w="1249565"/>
                <a:gridCol w="1114640"/>
                <a:gridCol w="1114640"/>
                <a:gridCol w="1114640"/>
                <a:gridCol w="1042450"/>
              </a:tblGrid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Rural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3.06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3.15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3.20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3.03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2.71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2.72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Urban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2.81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2.90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2.84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2.87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2.76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2.68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Capital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2.47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2.63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2.60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2.65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2.59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2.44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942276"/>
              </p:ext>
            </p:extLst>
          </p:nvPr>
        </p:nvGraphicFramePr>
        <p:xfrm>
          <a:off x="428625" y="3729038"/>
          <a:ext cx="5486400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2743200"/>
              </a:tblGrid>
              <a:tr h="140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Trust towards NGOs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Younger people are more trustful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Gender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Inconclusive evidence, women might be more trustful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Settlement type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Less trust in the capital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Education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Inconclusive evidence, more educated respondents tend to trust less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Income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No impact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81000" y="1524000"/>
            <a:ext cx="47244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dirty="0" smtClean="0" bmk="_Toc404333662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Trust </a:t>
            </a:r>
            <a:r>
              <a:rPr lang="en-GB" altLang="en-US" sz="1200" b="1" dirty="0" bmk="_Toc404333662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towards NGOs in Armenian settlements, Caucasus Barometer, mean value of trust on a scale from 1 (fully distrust) to 5 (fully trust</a:t>
            </a:r>
            <a:r>
              <a:rPr lang="en-GB" altLang="en-US" sz="1200" b="1" dirty="0" smtClean="0" bmk="_Toc404333662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lang="en-US" alt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28625" y="3386138"/>
            <a:ext cx="4724400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dirty="0" bmk="_Toc40433367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Statistical analysis results summary</a:t>
            </a:r>
            <a:endParaRPr lang="en-GB" alt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77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</a:rPr>
              <a:t>Trust toward NGOs</a:t>
            </a:r>
            <a:endParaRPr lang="en-US" sz="35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62F3-5BDB-4015-8867-5825B48EEB44}" type="datetime1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12/1/2014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pPr/>
              <a:t>7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9" name="Picture 2" descr="C:\Users\vgevorgyan\Desktop\DOCS ; DATA\1236070_1420219911533255_60965391_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304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016853"/>
              </p:ext>
            </p:extLst>
          </p:nvPr>
        </p:nvGraphicFramePr>
        <p:xfrm>
          <a:off x="914400" y="1943100"/>
          <a:ext cx="7619999" cy="4339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7555"/>
                <a:gridCol w="5672444"/>
              </a:tblGrid>
              <a:tr h="57732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Trust towards NGOs</a:t>
                      </a:r>
                      <a:endParaRPr lang="en-US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732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  <a:effectLst/>
                        </a:rPr>
                        <a:t>Age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chemeClr val="tx1"/>
                          </a:solidFill>
                          <a:effectLst/>
                        </a:rPr>
                        <a:t>Younger people are more trustful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732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  <a:effectLst/>
                        </a:rPr>
                        <a:t>Gender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 smtClean="0">
                          <a:solidFill>
                            <a:schemeClr val="tx1"/>
                          </a:solidFill>
                          <a:effectLst/>
                        </a:rPr>
                        <a:t>Inconclusive evidence, women </a:t>
                      </a:r>
                      <a:r>
                        <a:rPr lang="en-GB" sz="2200" b="1" dirty="0">
                          <a:solidFill>
                            <a:schemeClr val="tx1"/>
                          </a:solidFill>
                          <a:effectLst/>
                        </a:rPr>
                        <a:t>might be more </a:t>
                      </a:r>
                      <a:r>
                        <a:rPr lang="en-GB" sz="2200" b="1" dirty="0" smtClean="0">
                          <a:solidFill>
                            <a:schemeClr val="tx1"/>
                          </a:solidFill>
                          <a:effectLst/>
                        </a:rPr>
                        <a:t>trustful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732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  <a:effectLst/>
                        </a:rPr>
                        <a:t>Settlement type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chemeClr val="tx1"/>
                          </a:solidFill>
                          <a:effectLst/>
                        </a:rPr>
                        <a:t>Less trust in the capital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662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  <a:effectLst/>
                        </a:rPr>
                        <a:t>Education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chemeClr val="tx1"/>
                          </a:solidFill>
                          <a:effectLst/>
                        </a:rPr>
                        <a:t>Inconclusive evidence, more educated respondents </a:t>
                      </a:r>
                      <a:endParaRPr lang="en-GB" sz="2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 smtClean="0">
                          <a:solidFill>
                            <a:schemeClr val="tx1"/>
                          </a:solidFill>
                          <a:effectLst/>
                        </a:rPr>
                        <a:t>tend </a:t>
                      </a:r>
                      <a:r>
                        <a:rPr lang="en-GB" sz="2200" b="1" dirty="0">
                          <a:solidFill>
                            <a:schemeClr val="tx1"/>
                          </a:solidFill>
                          <a:effectLst/>
                        </a:rPr>
                        <a:t>to trust less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732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  <a:effectLst/>
                        </a:rPr>
                        <a:t>Income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chemeClr val="tx1"/>
                          </a:solidFill>
                          <a:effectLst/>
                        </a:rPr>
                        <a:t>No impact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914401" y="1524000"/>
            <a:ext cx="7619999" cy="4133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 bmk="_Toc40433367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Statistical analysis results summary</a:t>
            </a:r>
            <a:endParaRPr lang="en-GB" alt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38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</a:rPr>
              <a:t>Public trust toward NGOs</a:t>
            </a:r>
            <a:br>
              <a:rPr lang="en-US" sz="3500" b="1" dirty="0" smtClean="0">
                <a:solidFill>
                  <a:srgbClr val="002060"/>
                </a:solidFill>
              </a:rPr>
            </a:br>
            <a:r>
              <a:rPr lang="en-US" sz="3200" b="1" u="sng" dirty="0" smtClean="0">
                <a:solidFill>
                  <a:schemeClr val="accent4">
                    <a:lumMod val="50000"/>
                  </a:schemeClr>
                </a:solidFill>
              </a:rPr>
              <a:t>Organizational survey </a:t>
            </a:r>
            <a:endParaRPr lang="en-US" sz="3500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62F3-5BDB-4015-8867-5825B48EEB44}" type="datetime1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12/1/2014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pPr/>
              <a:t>8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9" name="Picture 2" descr="C:\Users\vgevorgyan\Desktop\DOCS ; DATA\1236070_1420219911533255_60965391_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304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094066"/>
              </p:ext>
            </p:extLst>
          </p:nvPr>
        </p:nvGraphicFramePr>
        <p:xfrm>
          <a:off x="761999" y="2304160"/>
          <a:ext cx="7391401" cy="3563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48469"/>
                <a:gridCol w="916605"/>
                <a:gridCol w="916605"/>
                <a:gridCol w="1709722"/>
              </a:tblGrid>
              <a:tr h="39532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effectLst/>
                        </a:rPr>
                        <a:t>N</a:t>
                      </a:r>
                      <a:endParaRPr lang="en-US" sz="18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effectLst/>
                        </a:rPr>
                        <a:t>%</a:t>
                      </a:r>
                      <a:endParaRPr lang="en-US" sz="18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effectLst/>
                        </a:rPr>
                        <a:t>Cumulative %</a:t>
                      </a:r>
                      <a:endParaRPr lang="en-US" sz="18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32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</a:rPr>
                        <a:t>Fully distrust</a:t>
                      </a: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</a:rPr>
                        <a:t>3</a:t>
                      </a: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</a:rPr>
                        <a:t>1.6</a:t>
                      </a: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</a:rPr>
                        <a:t>1.6</a:t>
                      </a: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32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 smtClean="0">
                          <a:effectLst/>
                        </a:rPr>
                        <a:t>Somewhat </a:t>
                      </a:r>
                      <a:r>
                        <a:rPr lang="en-GB" sz="2200" b="1" dirty="0">
                          <a:effectLst/>
                        </a:rPr>
                        <a:t>distrust</a:t>
                      </a: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</a:rPr>
                        <a:t>27</a:t>
                      </a: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</a:rPr>
                        <a:t>14</a:t>
                      </a: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</a:rPr>
                        <a:t>16</a:t>
                      </a: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600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</a:rPr>
                        <a:t>Neither trust nor distrust</a:t>
                      </a: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>
                          <a:effectLst/>
                        </a:rPr>
                        <a:t>46</a:t>
                      </a:r>
                      <a:endParaRPr lang="en-US" sz="2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</a:rPr>
                        <a:t>25</a:t>
                      </a: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</a:rPr>
                        <a:t>40</a:t>
                      </a: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32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</a:rPr>
                        <a:t>Somewhat trust</a:t>
                      </a: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>
                          <a:effectLst/>
                        </a:rPr>
                        <a:t>81</a:t>
                      </a:r>
                      <a:endParaRPr lang="en-US" sz="2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>
                          <a:effectLst/>
                        </a:rPr>
                        <a:t>43</a:t>
                      </a:r>
                      <a:endParaRPr lang="en-US" sz="2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</a:rPr>
                        <a:t>84</a:t>
                      </a: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32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>
                          <a:effectLst/>
                        </a:rPr>
                        <a:t>Fully trust</a:t>
                      </a:r>
                      <a:endParaRPr lang="en-US" sz="2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>
                          <a:effectLst/>
                        </a:rPr>
                        <a:t>9</a:t>
                      </a:r>
                      <a:endParaRPr lang="en-US" sz="2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>
                          <a:effectLst/>
                        </a:rPr>
                        <a:t>4.8</a:t>
                      </a:r>
                      <a:endParaRPr lang="en-US" sz="2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</a:rPr>
                        <a:t>88</a:t>
                      </a: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32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>
                          <a:effectLst/>
                        </a:rPr>
                        <a:t>Don't know/can't say</a:t>
                      </a:r>
                      <a:endParaRPr lang="en-US" sz="2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>
                          <a:effectLst/>
                        </a:rPr>
                        <a:t>22</a:t>
                      </a:r>
                      <a:endParaRPr lang="en-US" sz="2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</a:rPr>
                        <a:t>12</a:t>
                      </a: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</a:rPr>
                        <a:t>100</a:t>
                      </a: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32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 smtClean="0">
                          <a:effectLst/>
                        </a:rPr>
                        <a:t>Total</a:t>
                      </a: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>
                          <a:effectLst/>
                        </a:rPr>
                        <a:t>188</a:t>
                      </a:r>
                      <a:endParaRPr lang="en-US" sz="2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>
                          <a:effectLst/>
                        </a:rPr>
                        <a:t>100</a:t>
                      </a:r>
                      <a:endParaRPr lang="en-US" sz="2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</a:rPr>
                        <a:t> </a:t>
                      </a: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62000" y="1924679"/>
            <a:ext cx="73914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Trust toward NGOs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62F3-5BDB-4015-8867-5825B48EEB44}" type="datetime1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12/1/2014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pPr/>
              <a:t>9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9" name="Picture 2" descr="C:\Users\vgevorgyan\Desktop\DOCS ; DATA\1236070_1420219911533255_60965391_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304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81200" y="2234180"/>
            <a:ext cx="50292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Trust toward your NGOs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89015"/>
              </p:ext>
            </p:extLst>
          </p:nvPr>
        </p:nvGraphicFramePr>
        <p:xfrm>
          <a:off x="761999" y="2304160"/>
          <a:ext cx="7391401" cy="280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48469"/>
                <a:gridCol w="916605"/>
                <a:gridCol w="916605"/>
                <a:gridCol w="1709722"/>
              </a:tblGrid>
              <a:tr h="39532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effectLst/>
                        </a:rPr>
                        <a:t>N</a:t>
                      </a:r>
                      <a:endParaRPr lang="en-US" sz="18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effectLst/>
                        </a:rPr>
                        <a:t>%</a:t>
                      </a:r>
                      <a:endParaRPr lang="en-US" sz="18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effectLst/>
                        </a:rPr>
                        <a:t>Cumulative %</a:t>
                      </a:r>
                      <a:endParaRPr lang="en-US" sz="18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320">
                <a:tc>
                  <a:txBody>
                    <a:bodyPr/>
                    <a:lstStyle/>
                    <a:p>
                      <a:pPr marL="38100" marR="3810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 smtClean="0">
                          <a:effectLst/>
                        </a:rPr>
                        <a:t>Neither trust nor distrust</a:t>
                      </a:r>
                      <a:endParaRPr lang="en-US" sz="22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  <a:endParaRPr lang="en-US" sz="22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6.9</a:t>
                      </a:r>
                      <a:endParaRPr lang="en-US" sz="22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6.9</a:t>
                      </a:r>
                      <a:endParaRPr lang="en-US" sz="22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32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</a:rPr>
                        <a:t>Somewhat trust</a:t>
                      </a: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81</a:t>
                      </a:r>
                      <a:endParaRPr lang="en-US" sz="22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43</a:t>
                      </a:r>
                      <a:endParaRPr lang="en-US" sz="22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2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32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>
                          <a:effectLst/>
                        </a:rPr>
                        <a:t>Fully trust</a:t>
                      </a:r>
                      <a:endParaRPr lang="en-US" sz="2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85</a:t>
                      </a:r>
                      <a:endParaRPr lang="en-US" sz="22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45</a:t>
                      </a:r>
                      <a:endParaRPr lang="en-US" sz="22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95</a:t>
                      </a:r>
                      <a:endParaRPr lang="en-US" sz="22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32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>
                          <a:effectLst/>
                        </a:rPr>
                        <a:t>Don't know/can't say</a:t>
                      </a:r>
                      <a:endParaRPr lang="en-US" sz="2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en-US" sz="22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4.8</a:t>
                      </a:r>
                      <a:endParaRPr lang="en-US" sz="22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22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32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 smtClean="0">
                          <a:effectLst/>
                        </a:rPr>
                        <a:t>Total</a:t>
                      </a: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>
                          <a:effectLst/>
                        </a:rPr>
                        <a:t>188</a:t>
                      </a:r>
                      <a:endParaRPr lang="en-US" sz="2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>
                          <a:effectLst/>
                        </a:rPr>
                        <a:t>100</a:t>
                      </a:r>
                      <a:endParaRPr lang="en-US" sz="2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</a:rPr>
                        <a:t> </a:t>
                      </a:r>
                      <a:endParaRPr lang="en-US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762000" y="1924679"/>
            <a:ext cx="73914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Trust toward you NGOs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</a:rPr>
              <a:t>Public trust toward your NGO</a:t>
            </a:r>
            <a:br>
              <a:rPr lang="en-US" sz="3500" b="1" dirty="0" smtClean="0">
                <a:solidFill>
                  <a:srgbClr val="002060"/>
                </a:solidFill>
              </a:rPr>
            </a:br>
            <a:r>
              <a:rPr lang="en-US" sz="3200" b="1" u="sng" dirty="0" smtClean="0">
                <a:solidFill>
                  <a:schemeClr val="accent4">
                    <a:lumMod val="50000"/>
                  </a:schemeClr>
                </a:solidFill>
              </a:rPr>
              <a:t>Organizational survey </a:t>
            </a:r>
            <a:endParaRPr lang="en-US" sz="3500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54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3650</TotalTime>
  <Words>728</Words>
  <Application>Microsoft Office PowerPoint</Application>
  <PresentationFormat>On-screen Show (4:3)</PresentationFormat>
  <Paragraphs>241</Paragraphs>
  <Slides>16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Civic Activism as a Source of Trust:  The Case of Armenia</vt:lpstr>
      <vt:lpstr>Armenia: historical overview</vt:lpstr>
      <vt:lpstr>“Armenian Civil Society after Twenty Years  of Transition: Still Post-Communist?”</vt:lpstr>
      <vt:lpstr>Methods</vt:lpstr>
      <vt:lpstr>Trust toward NGOs </vt:lpstr>
      <vt:lpstr>Trust toward the civil society sector </vt:lpstr>
      <vt:lpstr>Trust toward NGOs</vt:lpstr>
      <vt:lpstr>Public trust toward NGOs Organizational survey </vt:lpstr>
      <vt:lpstr>Public trust toward your NGO Organizational survey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“Civic Activism as a Novel Component  of Armenian Civil Society: New Energy and Tensions"  2014-2016</vt:lpstr>
      <vt:lpstr>Turpanjian Center for Policy Analysis American University of Armenia www.tcpa.aua.am  Valentina Gevorgyan research assistant vgevorgyan@aua.am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Motivations to volunteer: The case of Armenia</dc:title>
  <dc:creator>vgevorgyan</dc:creator>
  <cp:lastModifiedBy>vgevorgyan</cp:lastModifiedBy>
  <cp:revision>162</cp:revision>
  <cp:lastPrinted>2014-09-02T06:50:26Z</cp:lastPrinted>
  <dcterms:created xsi:type="dcterms:W3CDTF">2006-08-16T00:00:00Z</dcterms:created>
  <dcterms:modified xsi:type="dcterms:W3CDTF">2014-12-01T13:45:24Z</dcterms:modified>
</cp:coreProperties>
</file>